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11"/>
  </p:notesMasterIdLst>
  <p:sldIdLst>
    <p:sldId id="277" r:id="rId2"/>
    <p:sldId id="289" r:id="rId3"/>
    <p:sldId id="279" r:id="rId4"/>
    <p:sldId id="325" r:id="rId5"/>
    <p:sldId id="259" r:id="rId6"/>
    <p:sldId id="290" r:id="rId7"/>
    <p:sldId id="324" r:id="rId8"/>
    <p:sldId id="276" r:id="rId9"/>
    <p:sldId id="322" r:id="rId10"/>
  </p:sldIdLst>
  <p:sldSz cx="9144000" cy="5143500" type="screen16x9"/>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 van Schaïk" initials="EvS" lastIdx="2" clrIdx="0">
    <p:extLst>
      <p:ext uri="{19B8F6BF-5375-455C-9EA6-DF929625EA0E}">
        <p15:presenceInfo xmlns:p15="http://schemas.microsoft.com/office/powerpoint/2012/main" userId="E.A. van Schaï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35"/>
    <a:srgbClr val="3E6B73"/>
    <a:srgbClr val="B59F74"/>
    <a:srgbClr val="8BC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3056" autoAdjust="0"/>
  </p:normalViewPr>
  <p:slideViewPr>
    <p:cSldViewPr snapToGrid="0">
      <p:cViewPr varScale="1">
        <p:scale>
          <a:sx n="84" d="100"/>
          <a:sy n="84" d="100"/>
        </p:scale>
        <p:origin x="800" y="5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6501B310-C66D-4BD7-B694-0F55152EF744}" type="datetimeFigureOut">
              <a:rPr lang="nl-NL" smtClean="0"/>
              <a:t>12-11-2018</a:t>
            </a:fld>
            <a:endParaRPr lang="nl-NL"/>
          </a:p>
        </p:txBody>
      </p:sp>
      <p:sp>
        <p:nvSpPr>
          <p:cNvPr id="4" name="Tijdelijke aanduiding voor dia-afbeelding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F2DF54D-C6C7-4C86-890E-01F64A10C510}" type="slidenum">
              <a:rPr lang="nl-NL" smtClean="0"/>
              <a:t>‹nr.›</a:t>
            </a:fld>
            <a:endParaRPr lang="nl-NL"/>
          </a:p>
        </p:txBody>
      </p:sp>
    </p:spTree>
    <p:extLst>
      <p:ext uri="{BB962C8B-B14F-4D97-AF65-F5344CB8AC3E}">
        <p14:creationId xmlns:p14="http://schemas.microsoft.com/office/powerpoint/2010/main" val="315365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belang van digitale zorg in het traject van Anamnese tot zelfmanagement </a:t>
            </a:r>
          </a:p>
          <a:p>
            <a:r>
              <a:rPr lang="nl-NL" dirty="0"/>
              <a:t>De meerwaarde van informatie overdracht via portaal/</a:t>
            </a:r>
            <a:r>
              <a:rPr lang="nl-NL" dirty="0" err="1"/>
              <a:t>pgo</a:t>
            </a:r>
            <a:r>
              <a:rPr lang="nl-NL" dirty="0"/>
              <a:t> voor patiënten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4F2DF54D-C6C7-4C86-890E-01F64A10C510}" type="slidenum">
              <a:rPr lang="nl-NL" smtClean="0"/>
              <a:t>1</a:t>
            </a:fld>
            <a:endParaRPr lang="nl-NL"/>
          </a:p>
        </p:txBody>
      </p:sp>
    </p:spTree>
    <p:extLst>
      <p:ext uri="{BB962C8B-B14F-4D97-AF65-F5344CB8AC3E}">
        <p14:creationId xmlns:p14="http://schemas.microsoft.com/office/powerpoint/2010/main" val="23841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comorbiditeit</a:t>
            </a:r>
            <a:endParaRPr lang="nl-NL" dirty="0"/>
          </a:p>
        </p:txBody>
      </p:sp>
      <p:sp>
        <p:nvSpPr>
          <p:cNvPr id="4" name="Tijdelijke aanduiding voor dianummer 3"/>
          <p:cNvSpPr>
            <a:spLocks noGrp="1"/>
          </p:cNvSpPr>
          <p:nvPr>
            <p:ph type="sldNum" sz="quarter" idx="5"/>
          </p:nvPr>
        </p:nvSpPr>
        <p:spPr/>
        <p:txBody>
          <a:bodyPr/>
          <a:lstStyle/>
          <a:p>
            <a:fld id="{4F2DF54D-C6C7-4C86-890E-01F64A10C510}" type="slidenum">
              <a:rPr lang="nl-NL" smtClean="0"/>
              <a:t>2</a:t>
            </a:fld>
            <a:endParaRPr lang="nl-NL"/>
          </a:p>
        </p:txBody>
      </p:sp>
    </p:spTree>
    <p:extLst>
      <p:ext uri="{BB962C8B-B14F-4D97-AF65-F5344CB8AC3E}">
        <p14:creationId xmlns:p14="http://schemas.microsoft.com/office/powerpoint/2010/main" val="239857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 willen de kwetsbare, zwakke en zieke mensen in onze samenleving zo graag ontlasten; we willen de zwakke, kwetsbare burger zo graag helpen. Een arts uit het kinderziekenhuis leerde mij een waardevolle les. Hij liet me inzien dat Helpen niet betekent dat je alle zorg uit handen neemt, maar je de persoon in kwestie de juiste middelen biedt om het zelf te kunnen doen. </a:t>
            </a:r>
          </a:p>
          <a:p>
            <a:endParaRPr lang="nl-NL" dirty="0"/>
          </a:p>
          <a:p>
            <a:endParaRPr lang="nl-NL" dirty="0"/>
          </a:p>
          <a:p>
            <a:r>
              <a:rPr lang="nl-NL" dirty="0"/>
              <a:t>Meerwaarde PGO voor zorgaanbieders </a:t>
            </a:r>
          </a:p>
        </p:txBody>
      </p:sp>
      <p:sp>
        <p:nvSpPr>
          <p:cNvPr id="4" name="Tijdelijke aanduiding voor dianummer 3"/>
          <p:cNvSpPr>
            <a:spLocks noGrp="1"/>
          </p:cNvSpPr>
          <p:nvPr>
            <p:ph type="sldNum" sz="quarter" idx="5"/>
          </p:nvPr>
        </p:nvSpPr>
        <p:spPr/>
        <p:txBody>
          <a:bodyPr/>
          <a:lstStyle/>
          <a:p>
            <a:fld id="{4F2DF54D-C6C7-4C86-890E-01F64A10C510}" type="slidenum">
              <a:rPr lang="nl-NL" smtClean="0"/>
              <a:t>3</a:t>
            </a:fld>
            <a:endParaRPr lang="nl-NL"/>
          </a:p>
        </p:txBody>
      </p:sp>
    </p:spTree>
    <p:extLst>
      <p:ext uri="{BB962C8B-B14F-4D97-AF65-F5344CB8AC3E}">
        <p14:creationId xmlns:p14="http://schemas.microsoft.com/office/powerpoint/2010/main" val="38706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2DF54D-C6C7-4C86-890E-01F64A10C510}" type="slidenum">
              <a:rPr lang="nl-NL" smtClean="0"/>
              <a:t>4</a:t>
            </a:fld>
            <a:endParaRPr lang="nl-NL"/>
          </a:p>
        </p:txBody>
      </p:sp>
    </p:spTree>
    <p:extLst>
      <p:ext uri="{BB962C8B-B14F-4D97-AF65-F5344CB8AC3E}">
        <p14:creationId xmlns:p14="http://schemas.microsoft.com/office/powerpoint/2010/main" val="357778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F2DF54D-C6C7-4C86-890E-01F64A10C510}" type="slidenum">
              <a:rPr lang="nl-NL" smtClean="0"/>
              <a:t>5</a:t>
            </a:fld>
            <a:endParaRPr lang="nl-NL"/>
          </a:p>
        </p:txBody>
      </p:sp>
    </p:spTree>
    <p:extLst>
      <p:ext uri="{BB962C8B-B14F-4D97-AF65-F5344CB8AC3E}">
        <p14:creationId xmlns:p14="http://schemas.microsoft.com/office/powerpoint/2010/main" val="299279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 willen de kwetsbare, zwakke en zieke mensen in onze samenleving zo graag ontlasten; we willen de zwakke, kwetsbare burger zo graag helpen. Een arts uit het kinderziekenhuis leerde mij een waardevolle les. Hij liet me inzien dat Helpen niet betekent dat je alle zorg uit handen neemt, maar je de persoon in kwestie de juiste middelen biedt om het zelf te kunnen doen. </a:t>
            </a:r>
          </a:p>
          <a:p>
            <a:endParaRPr lang="nl-NL" dirty="0"/>
          </a:p>
          <a:p>
            <a:endParaRPr lang="nl-NL" dirty="0"/>
          </a:p>
          <a:p>
            <a:r>
              <a:rPr lang="nl-NL" dirty="0"/>
              <a:t>Meerwaarde PGO voor zorgaanbieders </a:t>
            </a:r>
          </a:p>
        </p:txBody>
      </p:sp>
      <p:sp>
        <p:nvSpPr>
          <p:cNvPr id="4" name="Tijdelijke aanduiding voor dianummer 3"/>
          <p:cNvSpPr>
            <a:spLocks noGrp="1"/>
          </p:cNvSpPr>
          <p:nvPr>
            <p:ph type="sldNum" sz="quarter" idx="5"/>
          </p:nvPr>
        </p:nvSpPr>
        <p:spPr/>
        <p:txBody>
          <a:bodyPr/>
          <a:lstStyle/>
          <a:p>
            <a:fld id="{4F2DF54D-C6C7-4C86-890E-01F64A10C510}" type="slidenum">
              <a:rPr lang="nl-NL" smtClean="0"/>
              <a:t>6</a:t>
            </a:fld>
            <a:endParaRPr lang="nl-NL"/>
          </a:p>
        </p:txBody>
      </p:sp>
    </p:spTree>
    <p:extLst>
      <p:ext uri="{BB962C8B-B14F-4D97-AF65-F5344CB8AC3E}">
        <p14:creationId xmlns:p14="http://schemas.microsoft.com/office/powerpoint/2010/main" val="265741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Wat mij betreft wordt het tijd voor 1 centraal verzamelpunt voor alle losse puzzelstukjes die ik nu op mijn bureaublad heb staan. Waarom niet alle puzzelstukjes op 1 legplaat verzamelen zodat ik als patiënt op 1 plek terecht kan voor de meest recente informatie en een compleet overzicht zodat ik weet wat er speelt en daar mijn eigen verantwoordelijkheid in stappen in kan ondernemen.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 leven in een digitaal tijdperk. Gegevens kunnen vliegensvlug van de ene plek naar de andere verplaatst worden. Waarom overbodig informatie verspreid verzamelen, terwijl het niet alleen de patiënt maar ook de zorgverlener veel tijd scheelt als alle medische informatie die door verschillende partijen wordt verzameld makkelijk en overzichtelijk beschikbaar zijn om daarmee het behandelproces en de kwaliteit van leven weer op de voorgrond te zetten.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wil jullie graag bedanken voor mijn aandacht. </a:t>
            </a:r>
            <a:r>
              <a:rPr lang="nl-NL" sz="1200" kern="1200" dirty="0" err="1">
                <a:solidFill>
                  <a:schemeClr val="tx1"/>
                </a:solidFill>
                <a:effectLst/>
                <a:latin typeface="+mn-lt"/>
                <a:ea typeface="+mn-ea"/>
                <a:cs typeface="+mn-cs"/>
              </a:rPr>
              <a:t>Patientexpertiselede</a:t>
            </a:r>
            <a:r>
              <a:rPr lang="nl-NL" sz="1200" kern="1200" dirty="0">
                <a:solidFill>
                  <a:schemeClr val="tx1"/>
                </a:solidFill>
                <a:effectLst/>
                <a:latin typeface="+mn-lt"/>
                <a:ea typeface="+mn-ea"/>
                <a:cs typeface="+mn-cs"/>
              </a:rPr>
              <a:t> van </a:t>
            </a:r>
            <a:r>
              <a:rPr lang="nl-NL" sz="1200" kern="1200" dirty="0" err="1">
                <a:solidFill>
                  <a:schemeClr val="tx1"/>
                </a:solidFill>
                <a:effectLst/>
                <a:latin typeface="+mn-lt"/>
                <a:ea typeface="+mn-ea"/>
                <a:cs typeface="+mn-cs"/>
              </a:rPr>
              <a:t>ikone</a:t>
            </a:r>
            <a:r>
              <a:rPr lang="nl-NL" sz="1200" kern="1200" dirty="0">
                <a:solidFill>
                  <a:schemeClr val="tx1"/>
                </a:solidFill>
                <a:effectLst/>
                <a:latin typeface="+mn-lt"/>
                <a:ea typeface="+mn-ea"/>
                <a:cs typeface="+mn-cs"/>
              </a:rPr>
              <a:t> helpen graag mee om portalen en </a:t>
            </a:r>
            <a:r>
              <a:rPr lang="nl-NL" sz="1200" kern="1200" dirty="0" err="1">
                <a:solidFill>
                  <a:schemeClr val="tx1"/>
                </a:solidFill>
                <a:effectLst/>
                <a:latin typeface="+mn-lt"/>
                <a:ea typeface="+mn-ea"/>
                <a:cs typeface="+mn-cs"/>
              </a:rPr>
              <a:t>pgo’s</a:t>
            </a:r>
            <a:r>
              <a:rPr lang="nl-NL" sz="1200" kern="1200" dirty="0">
                <a:solidFill>
                  <a:schemeClr val="tx1"/>
                </a:solidFill>
                <a:effectLst/>
                <a:latin typeface="+mn-lt"/>
                <a:ea typeface="+mn-ea"/>
                <a:cs typeface="+mn-cs"/>
              </a:rPr>
              <a:t> functioneel te maken voor </a:t>
            </a:r>
            <a:r>
              <a:rPr lang="nl-NL" sz="1200" kern="1200" dirty="0" err="1">
                <a:solidFill>
                  <a:schemeClr val="tx1"/>
                </a:solidFill>
                <a:effectLst/>
                <a:latin typeface="+mn-lt"/>
                <a:ea typeface="+mn-ea"/>
                <a:cs typeface="+mn-cs"/>
              </a:rPr>
              <a:t>patienten</a:t>
            </a:r>
            <a:r>
              <a:rPr lang="nl-NL" sz="1200" kern="1200" dirty="0">
                <a:solidFill>
                  <a:schemeClr val="tx1"/>
                </a:solidFill>
                <a:effectLst/>
                <a:latin typeface="+mn-lt"/>
                <a:ea typeface="+mn-ea"/>
                <a:cs typeface="+mn-cs"/>
              </a:rPr>
              <a:t> en zorgverleners voor een optimale samenwerking op basis van wederzijds vertrouwen </a:t>
            </a:r>
            <a:r>
              <a:rPr lang="nl-NL" sz="1200" kern="1200">
                <a:solidFill>
                  <a:schemeClr val="tx1"/>
                </a:solidFill>
                <a:effectLst/>
                <a:latin typeface="+mn-lt"/>
                <a:ea typeface="+mn-ea"/>
                <a:cs typeface="+mn-cs"/>
              </a:rPr>
              <a:t>en respect.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4F2DF54D-C6C7-4C86-890E-01F64A10C510}" type="slidenum">
              <a:rPr lang="nl-NL" smtClean="0"/>
              <a:t>8</a:t>
            </a:fld>
            <a:endParaRPr lang="nl-NL"/>
          </a:p>
        </p:txBody>
      </p:sp>
    </p:spTree>
    <p:extLst>
      <p:ext uri="{BB962C8B-B14F-4D97-AF65-F5344CB8AC3E}">
        <p14:creationId xmlns:p14="http://schemas.microsoft.com/office/powerpoint/2010/main" val="125313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457200" y="1203480"/>
            <a:ext cx="8229240" cy="1422360"/>
          </a:xfrm>
          <a:prstGeom prst="rect">
            <a:avLst/>
          </a:prstGeom>
        </p:spPr>
        <p:txBody>
          <a:bodyPr wrap="none" lIns="0" tIns="0" rIns="0" bIns="0"/>
          <a:lstStyle/>
          <a:p>
            <a:endParaRPr/>
          </a:p>
        </p:txBody>
      </p:sp>
      <p:sp>
        <p:nvSpPr>
          <p:cNvPr id="98" name="PlaceHolder 3"/>
          <p:cNvSpPr>
            <a:spLocks noGrp="1"/>
          </p:cNvSpPr>
          <p:nvPr>
            <p:ph type="body"/>
          </p:nvPr>
        </p:nvSpPr>
        <p:spPr>
          <a:xfrm>
            <a:off x="457200" y="2761200"/>
            <a:ext cx="8229240" cy="142236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100" name="PlaceHolder 2"/>
          <p:cNvSpPr>
            <a:spLocks noGrp="1"/>
          </p:cNvSpPr>
          <p:nvPr>
            <p:ph type="body"/>
          </p:nvPr>
        </p:nvSpPr>
        <p:spPr>
          <a:xfrm>
            <a:off x="457200" y="1203480"/>
            <a:ext cx="4015440" cy="1422360"/>
          </a:xfrm>
          <a:prstGeom prst="rect">
            <a:avLst/>
          </a:prstGeom>
        </p:spPr>
        <p:txBody>
          <a:bodyPr wrap="none" lIns="0" tIns="0" rIns="0" bIns="0"/>
          <a:lstStyle/>
          <a:p>
            <a:endParaRPr/>
          </a:p>
        </p:txBody>
      </p:sp>
      <p:sp>
        <p:nvSpPr>
          <p:cNvPr id="101" name="PlaceHolder 3"/>
          <p:cNvSpPr>
            <a:spLocks noGrp="1"/>
          </p:cNvSpPr>
          <p:nvPr>
            <p:ph type="body"/>
          </p:nvPr>
        </p:nvSpPr>
        <p:spPr>
          <a:xfrm>
            <a:off x="4673520" y="1203480"/>
            <a:ext cx="4015440" cy="1422360"/>
          </a:xfrm>
          <a:prstGeom prst="rect">
            <a:avLst/>
          </a:prstGeom>
        </p:spPr>
        <p:txBody>
          <a:bodyPr wrap="none" lIns="0" tIns="0" rIns="0" bIns="0"/>
          <a:lstStyle/>
          <a:p>
            <a:endParaRPr/>
          </a:p>
        </p:txBody>
      </p:sp>
      <p:sp>
        <p:nvSpPr>
          <p:cNvPr id="102" name="PlaceHolder 4"/>
          <p:cNvSpPr>
            <a:spLocks noGrp="1"/>
          </p:cNvSpPr>
          <p:nvPr>
            <p:ph type="body"/>
          </p:nvPr>
        </p:nvSpPr>
        <p:spPr>
          <a:xfrm>
            <a:off x="4673520" y="2761200"/>
            <a:ext cx="4015440" cy="1422360"/>
          </a:xfrm>
          <a:prstGeom prst="rect">
            <a:avLst/>
          </a:prstGeom>
        </p:spPr>
        <p:txBody>
          <a:bodyPr wrap="none" lIns="0" tIns="0" rIns="0" bIns="0"/>
          <a:lstStyle/>
          <a:p>
            <a:endParaRPr/>
          </a:p>
        </p:txBody>
      </p:sp>
      <p:sp>
        <p:nvSpPr>
          <p:cNvPr id="103" name="PlaceHolder 5"/>
          <p:cNvSpPr>
            <a:spLocks noGrp="1"/>
          </p:cNvSpPr>
          <p:nvPr>
            <p:ph type="body"/>
          </p:nvPr>
        </p:nvSpPr>
        <p:spPr>
          <a:xfrm>
            <a:off x="457200" y="2761200"/>
            <a:ext cx="4015440" cy="142236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105" name="PlaceHolder 2"/>
          <p:cNvSpPr>
            <a:spLocks noGrp="1"/>
          </p:cNvSpPr>
          <p:nvPr>
            <p:ph type="body"/>
          </p:nvPr>
        </p:nvSpPr>
        <p:spPr>
          <a:xfrm>
            <a:off x="457200" y="1203480"/>
            <a:ext cx="4015440" cy="1422360"/>
          </a:xfrm>
          <a:prstGeom prst="rect">
            <a:avLst/>
          </a:prstGeom>
        </p:spPr>
        <p:txBody>
          <a:bodyPr wrap="none" lIns="0" tIns="0" rIns="0" bIns="0"/>
          <a:lstStyle/>
          <a:p>
            <a:endParaRPr/>
          </a:p>
        </p:txBody>
      </p:sp>
      <p:sp>
        <p:nvSpPr>
          <p:cNvPr id="106" name="PlaceHolder 3"/>
          <p:cNvSpPr>
            <a:spLocks noGrp="1"/>
          </p:cNvSpPr>
          <p:nvPr>
            <p:ph type="body"/>
          </p:nvPr>
        </p:nvSpPr>
        <p:spPr>
          <a:xfrm>
            <a:off x="4673520" y="1203480"/>
            <a:ext cx="4015440" cy="1422360"/>
          </a:xfrm>
          <a:prstGeom prst="rect">
            <a:avLst/>
          </a:prstGeom>
        </p:spPr>
        <p:txBody>
          <a:bodyPr wrap="none" lIns="0" tIns="0" rIns="0" bIns="0"/>
          <a:lstStyle/>
          <a:p>
            <a:endParaRPr/>
          </a:p>
        </p:txBody>
      </p:sp>
      <p:pic>
        <p:nvPicPr>
          <p:cNvPr id="107" name="Afbeelding 106"/>
          <p:cNvPicPr/>
          <p:nvPr/>
        </p:nvPicPr>
        <p:blipFill>
          <a:blip r:embed="rId2"/>
          <a:stretch>
            <a:fillRect/>
          </a:stretch>
        </p:blipFill>
        <p:spPr>
          <a:xfrm>
            <a:off x="5789880" y="2760840"/>
            <a:ext cx="1782720" cy="1422360"/>
          </a:xfrm>
          <a:prstGeom prst="rect">
            <a:avLst/>
          </a:prstGeom>
        </p:spPr>
      </p:pic>
      <p:pic>
        <p:nvPicPr>
          <p:cNvPr id="108" name="Afbeelding 107"/>
          <p:cNvPicPr/>
          <p:nvPr/>
        </p:nvPicPr>
        <p:blipFill>
          <a:blip r:embed="rId2"/>
          <a:stretch>
            <a:fillRect/>
          </a:stretch>
        </p:blipFill>
        <p:spPr>
          <a:xfrm>
            <a:off x="1573560" y="2760840"/>
            <a:ext cx="1782720" cy="14223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6" name="Titeltekst"/>
          <p:cNvSpPr txBox="1">
            <a:spLocks noGrp="1"/>
          </p:cNvSpPr>
          <p:nvPr>
            <p:ph type="title"/>
          </p:nvPr>
        </p:nvSpPr>
        <p:spPr>
          <a:xfrm>
            <a:off x="457200" y="69058"/>
            <a:ext cx="8229601" cy="1131092"/>
          </a:xfrm>
          <a:prstGeom prst="rect">
            <a:avLst/>
          </a:prstGeom>
        </p:spPr>
        <p:txBody>
          <a:bodyPr/>
          <a:lstStyle/>
          <a:p>
            <a:r>
              <a:t>Titeltekst</a:t>
            </a: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2204093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76" name="PlaceHolder 2"/>
          <p:cNvSpPr>
            <a:spLocks noGrp="1"/>
          </p:cNvSpPr>
          <p:nvPr>
            <p:ph type="subTitle"/>
          </p:nvPr>
        </p:nvSpPr>
        <p:spPr>
          <a:xfrm>
            <a:off x="457200" y="1203480"/>
            <a:ext cx="8229240" cy="298332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78" name="PlaceHolder 2"/>
          <p:cNvSpPr>
            <a:spLocks noGrp="1"/>
          </p:cNvSpPr>
          <p:nvPr>
            <p:ph type="body"/>
          </p:nvPr>
        </p:nvSpPr>
        <p:spPr>
          <a:xfrm>
            <a:off x="457200" y="1203480"/>
            <a:ext cx="8229240" cy="298296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80" name="PlaceHolder 2"/>
          <p:cNvSpPr>
            <a:spLocks noGrp="1"/>
          </p:cNvSpPr>
          <p:nvPr>
            <p:ph type="body"/>
          </p:nvPr>
        </p:nvSpPr>
        <p:spPr>
          <a:xfrm>
            <a:off x="457200" y="1203480"/>
            <a:ext cx="4015440" cy="2982960"/>
          </a:xfrm>
          <a:prstGeom prst="rect">
            <a:avLst/>
          </a:prstGeom>
        </p:spPr>
        <p:txBody>
          <a:bodyPr wrap="none" lIns="0" tIns="0" rIns="0" bIns="0"/>
          <a:lstStyle/>
          <a:p>
            <a:endParaRPr/>
          </a:p>
        </p:txBody>
      </p:sp>
      <p:sp>
        <p:nvSpPr>
          <p:cNvPr id="81" name="PlaceHolder 3"/>
          <p:cNvSpPr>
            <a:spLocks noGrp="1"/>
          </p:cNvSpPr>
          <p:nvPr>
            <p:ph type="body"/>
          </p:nvPr>
        </p:nvSpPr>
        <p:spPr>
          <a:xfrm>
            <a:off x="4673520" y="1203480"/>
            <a:ext cx="4015440" cy="29829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05200"/>
            <a:ext cx="8228160" cy="398124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85" name="PlaceHolder 2"/>
          <p:cNvSpPr>
            <a:spLocks noGrp="1"/>
          </p:cNvSpPr>
          <p:nvPr>
            <p:ph type="body"/>
          </p:nvPr>
        </p:nvSpPr>
        <p:spPr>
          <a:xfrm>
            <a:off x="457200" y="1203480"/>
            <a:ext cx="4015440" cy="1422360"/>
          </a:xfrm>
          <a:prstGeom prst="rect">
            <a:avLst/>
          </a:prstGeom>
        </p:spPr>
        <p:txBody>
          <a:bodyPr wrap="none" lIns="0" tIns="0" rIns="0" bIns="0"/>
          <a:lstStyle/>
          <a:p>
            <a:endParaRPr/>
          </a:p>
        </p:txBody>
      </p:sp>
      <p:sp>
        <p:nvSpPr>
          <p:cNvPr id="86" name="PlaceHolder 3"/>
          <p:cNvSpPr>
            <a:spLocks noGrp="1"/>
          </p:cNvSpPr>
          <p:nvPr>
            <p:ph type="body"/>
          </p:nvPr>
        </p:nvSpPr>
        <p:spPr>
          <a:xfrm>
            <a:off x="457200" y="2761200"/>
            <a:ext cx="4015440" cy="1422360"/>
          </a:xfrm>
          <a:prstGeom prst="rect">
            <a:avLst/>
          </a:prstGeom>
        </p:spPr>
        <p:txBody>
          <a:bodyPr wrap="none" lIns="0" tIns="0" rIns="0" bIns="0"/>
          <a:lstStyle/>
          <a:p>
            <a:endParaRPr/>
          </a:p>
        </p:txBody>
      </p:sp>
      <p:sp>
        <p:nvSpPr>
          <p:cNvPr id="87" name="PlaceHolder 4"/>
          <p:cNvSpPr>
            <a:spLocks noGrp="1"/>
          </p:cNvSpPr>
          <p:nvPr>
            <p:ph type="body"/>
          </p:nvPr>
        </p:nvSpPr>
        <p:spPr>
          <a:xfrm>
            <a:off x="4673520" y="1203480"/>
            <a:ext cx="4015440" cy="29829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89" name="PlaceHolder 2"/>
          <p:cNvSpPr>
            <a:spLocks noGrp="1"/>
          </p:cNvSpPr>
          <p:nvPr>
            <p:ph type="body"/>
          </p:nvPr>
        </p:nvSpPr>
        <p:spPr>
          <a:xfrm>
            <a:off x="457200" y="1203480"/>
            <a:ext cx="4015440" cy="2982960"/>
          </a:xfrm>
          <a:prstGeom prst="rect">
            <a:avLst/>
          </a:prstGeom>
        </p:spPr>
        <p:txBody>
          <a:bodyPr wrap="none" lIns="0" tIns="0" rIns="0" bIns="0"/>
          <a:lstStyle/>
          <a:p>
            <a:endParaRPr/>
          </a:p>
        </p:txBody>
      </p:sp>
      <p:sp>
        <p:nvSpPr>
          <p:cNvPr id="90" name="PlaceHolder 3"/>
          <p:cNvSpPr>
            <a:spLocks noGrp="1"/>
          </p:cNvSpPr>
          <p:nvPr>
            <p:ph type="body"/>
          </p:nvPr>
        </p:nvSpPr>
        <p:spPr>
          <a:xfrm>
            <a:off x="4673520" y="1203480"/>
            <a:ext cx="4015440" cy="1422360"/>
          </a:xfrm>
          <a:prstGeom prst="rect">
            <a:avLst/>
          </a:prstGeom>
        </p:spPr>
        <p:txBody>
          <a:bodyPr wrap="none" lIns="0" tIns="0" rIns="0" bIns="0"/>
          <a:lstStyle/>
          <a:p>
            <a:endParaRPr/>
          </a:p>
        </p:txBody>
      </p:sp>
      <p:sp>
        <p:nvSpPr>
          <p:cNvPr id="91" name="PlaceHolder 4"/>
          <p:cNvSpPr>
            <a:spLocks noGrp="1"/>
          </p:cNvSpPr>
          <p:nvPr>
            <p:ph type="body"/>
          </p:nvPr>
        </p:nvSpPr>
        <p:spPr>
          <a:xfrm>
            <a:off x="4673520" y="2761200"/>
            <a:ext cx="4015440" cy="142236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8160" cy="85896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457200" y="1203480"/>
            <a:ext cx="4015440" cy="1422360"/>
          </a:xfrm>
          <a:prstGeom prst="rect">
            <a:avLst/>
          </a:prstGeom>
        </p:spPr>
        <p:txBody>
          <a:bodyPr wrap="none" lIns="0" tIns="0" rIns="0" bIns="0"/>
          <a:lstStyle/>
          <a:p>
            <a:endParaRPr/>
          </a:p>
        </p:txBody>
      </p:sp>
      <p:sp>
        <p:nvSpPr>
          <p:cNvPr id="94" name="PlaceHolder 3"/>
          <p:cNvSpPr>
            <a:spLocks noGrp="1"/>
          </p:cNvSpPr>
          <p:nvPr>
            <p:ph type="body"/>
          </p:nvPr>
        </p:nvSpPr>
        <p:spPr>
          <a:xfrm>
            <a:off x="4673520" y="1203480"/>
            <a:ext cx="4015440" cy="1422360"/>
          </a:xfrm>
          <a:prstGeom prst="rect">
            <a:avLst/>
          </a:prstGeom>
        </p:spPr>
        <p:txBody>
          <a:bodyPr wrap="none" lIns="0" tIns="0" rIns="0" bIns="0"/>
          <a:lstStyle/>
          <a:p>
            <a:endParaRPr/>
          </a:p>
        </p:txBody>
      </p:sp>
      <p:sp>
        <p:nvSpPr>
          <p:cNvPr id="95" name="PlaceHolder 4"/>
          <p:cNvSpPr>
            <a:spLocks noGrp="1"/>
          </p:cNvSpPr>
          <p:nvPr>
            <p:ph type="body"/>
          </p:nvPr>
        </p:nvSpPr>
        <p:spPr>
          <a:xfrm>
            <a:off x="457200" y="2761200"/>
            <a:ext cx="8228520" cy="142236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05200"/>
            <a:ext cx="8229240" cy="858600"/>
          </a:xfrm>
          <a:prstGeom prst="rect">
            <a:avLst/>
          </a:prstGeom>
        </p:spPr>
        <p:txBody>
          <a:bodyPr wrap="none" lIns="0" tIns="0" rIns="0" bIns="0" anchor="ctr"/>
          <a:lstStyle/>
          <a:p>
            <a:pPr algn="ctr"/>
            <a:r>
              <a:rPr lang="nl-NL"/>
              <a:t>Klik om de opmaak van de titeltekst te bewerken</a:t>
            </a:r>
            <a:endParaRPr/>
          </a:p>
        </p:txBody>
      </p:sp>
      <p:sp>
        <p:nvSpPr>
          <p:cNvPr id="74" name="PlaceHolder 2"/>
          <p:cNvSpPr>
            <a:spLocks noGrp="1"/>
          </p:cNvSpPr>
          <p:nvPr>
            <p:ph type="body"/>
          </p:nvPr>
        </p:nvSpPr>
        <p:spPr>
          <a:xfrm>
            <a:off x="457200" y="1203480"/>
            <a:ext cx="8229240" cy="2982960"/>
          </a:xfrm>
          <a:prstGeom prst="rect">
            <a:avLst/>
          </a:prstGeom>
        </p:spPr>
        <p:txBody>
          <a:bodyPr wrap="none" lIns="0" tIns="0" rIns="0" bIns="0"/>
          <a:lstStyle/>
          <a:p>
            <a:pPr>
              <a:buSzPct val="25000"/>
              <a:buFont typeface="StarSymbol"/>
              <a:buChar char=""/>
            </a:pPr>
            <a:r>
              <a:rPr lang="nl-NL"/>
              <a:t>Klik om de opmaak van de overzichtstekst te bewerken</a:t>
            </a:r>
            <a:endParaRPr/>
          </a:p>
          <a:p>
            <a:pPr lvl="1">
              <a:buSzPct val="25000"/>
              <a:buFont typeface="StarSymbol"/>
              <a:buChar char=""/>
            </a:pPr>
            <a:r>
              <a:rPr lang="nl-NL"/>
              <a:t>Tweede overzichtsniveau</a:t>
            </a:r>
            <a:endParaRPr/>
          </a:p>
          <a:p>
            <a:pPr lvl="2">
              <a:buSzPct val="25000"/>
              <a:buFont typeface="StarSymbol"/>
              <a:buChar char=""/>
            </a:pPr>
            <a:r>
              <a:rPr lang="nl-NL"/>
              <a:t>Derde overzichtsniveau</a:t>
            </a:r>
            <a:endParaRPr/>
          </a:p>
          <a:p>
            <a:pPr lvl="3">
              <a:buSzPct val="25000"/>
              <a:buFont typeface="StarSymbol"/>
              <a:buChar char=""/>
            </a:pPr>
            <a:r>
              <a:rPr lang="nl-NL"/>
              <a:t>Vierde overzichtsniveau</a:t>
            </a:r>
            <a:endParaRPr/>
          </a:p>
          <a:p>
            <a:pPr lvl="4">
              <a:buSzPct val="25000"/>
              <a:buFont typeface="StarSymbol"/>
              <a:buChar char=""/>
            </a:pPr>
            <a:r>
              <a:rPr lang="nl-NL"/>
              <a:t>Vijfde overzichtsniveau</a:t>
            </a:r>
            <a:endParaRPr/>
          </a:p>
          <a:p>
            <a:pPr lvl="5">
              <a:buSzPct val="25000"/>
              <a:buFont typeface="StarSymbol"/>
              <a:buChar char=""/>
            </a:pPr>
            <a:r>
              <a:rPr lang="nl-NL"/>
              <a:t>Zesde overzichtsniveau</a:t>
            </a:r>
            <a:endParaRPr/>
          </a:p>
          <a:p>
            <a:pPr lvl="6">
              <a:buSzPct val="25000"/>
              <a:buFont typeface="StarSymbol"/>
              <a:buChar char=""/>
            </a:pPr>
            <a:r>
              <a:rPr lang="nl-NL"/>
              <a:t>Zevende overzichtsniveau</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Presentatie_voorkant_IKONE_Elisabet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1501"/>
          </a:xfrm>
          <a:prstGeom prst="rect">
            <a:avLst/>
          </a:prstGeom>
        </p:spPr>
      </p:pic>
    </p:spTree>
    <p:extLst>
      <p:ext uri="{BB962C8B-B14F-4D97-AF65-F5344CB8AC3E}">
        <p14:creationId xmlns:p14="http://schemas.microsoft.com/office/powerpoint/2010/main" val="69400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59340-B883-48D6-B9CE-97C2658D468F}"/>
              </a:ext>
            </a:extLst>
          </p:cNvPr>
          <p:cNvSpPr>
            <a:spLocks noGrp="1"/>
          </p:cNvSpPr>
          <p:nvPr>
            <p:ph type="title"/>
          </p:nvPr>
        </p:nvSpPr>
        <p:spPr/>
        <p:txBody>
          <a:bodyPr/>
          <a:lstStyle/>
          <a:p>
            <a:endParaRPr lang="nl-NL"/>
          </a:p>
        </p:txBody>
      </p:sp>
      <p:pic>
        <p:nvPicPr>
          <p:cNvPr id="1026" name="Picture 2" descr="Gerelateerde afbeelding">
            <a:extLst>
              <a:ext uri="{FF2B5EF4-FFF2-40B4-BE49-F238E27FC236}">
                <a16:creationId xmlns:a16="http://schemas.microsoft.com/office/drawing/2014/main" id="{CFC33E94-B3FB-467C-95D9-481062D36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95250"/>
            <a:ext cx="85725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5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3673B34E-8D35-854A-84E7-75409050A923}"/>
              </a:ext>
            </a:extLst>
          </p:cNvPr>
          <p:cNvSpPr/>
          <p:nvPr/>
        </p:nvSpPr>
        <p:spPr>
          <a:xfrm>
            <a:off x="0" y="0"/>
            <a:ext cx="9144000" cy="5143499"/>
          </a:xfrm>
          <a:prstGeom prst="rect">
            <a:avLst/>
          </a:prstGeom>
          <a:solidFill>
            <a:srgbClr val="1E2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CustomShape 2">
            <a:extLst>
              <a:ext uri="{FF2B5EF4-FFF2-40B4-BE49-F238E27FC236}">
                <a16:creationId xmlns:a16="http://schemas.microsoft.com/office/drawing/2014/main" id="{96438305-5B30-40CD-A855-FE43C9BD92A6}"/>
              </a:ext>
            </a:extLst>
          </p:cNvPr>
          <p:cNvSpPr/>
          <p:nvPr/>
        </p:nvSpPr>
        <p:spPr>
          <a:xfrm>
            <a:off x="798091" y="1338323"/>
            <a:ext cx="7414920" cy="2028305"/>
          </a:xfrm>
          <a:prstGeom prst="rect">
            <a:avLst/>
          </a:prstGeom>
          <a:noFill/>
          <a:ln>
            <a:noFill/>
          </a:ln>
        </p:spPr>
        <p:txBody>
          <a:bodyPr lIns="90000" tIns="45000" rIns="90000" bIns="45000"/>
          <a:lstStyle/>
          <a:p>
            <a:pPr algn="ctr">
              <a:lnSpc>
                <a:spcPct val="100000"/>
              </a:lnSpc>
            </a:pPr>
            <a:r>
              <a:rPr lang="nl-NL" sz="2800" dirty="0">
                <a:solidFill>
                  <a:schemeClr val="bg1"/>
                </a:solidFill>
                <a:latin typeface="Helvetica" pitchFamily="2" charset="0"/>
              </a:rPr>
              <a:t> “ Hulpverlening is niet alle zorg uit handen nemen, maar de middelen bieden </a:t>
            </a:r>
          </a:p>
          <a:p>
            <a:pPr algn="ctr">
              <a:lnSpc>
                <a:spcPct val="100000"/>
              </a:lnSpc>
            </a:pPr>
            <a:r>
              <a:rPr lang="nl-NL" sz="2800" dirty="0">
                <a:solidFill>
                  <a:schemeClr val="bg1"/>
                </a:solidFill>
                <a:latin typeface="Helvetica" pitchFamily="2" charset="0"/>
              </a:rPr>
              <a:t>om het zelf te kunnen doen ” </a:t>
            </a:r>
          </a:p>
          <a:p>
            <a:pPr algn="ctr">
              <a:lnSpc>
                <a:spcPct val="100000"/>
              </a:lnSpc>
            </a:pPr>
            <a:endParaRPr lang="nl-NL" dirty="0">
              <a:latin typeface="Helvetica" pitchFamily="2" charset="0"/>
            </a:endParaRPr>
          </a:p>
          <a:p>
            <a:pPr algn="ctr">
              <a:lnSpc>
                <a:spcPct val="100000"/>
              </a:lnSpc>
            </a:pPr>
            <a:r>
              <a:rPr lang="nl-NL" dirty="0">
                <a:solidFill>
                  <a:schemeClr val="bg1"/>
                </a:solidFill>
                <a:latin typeface="Helvetica" pitchFamily="2" charset="0"/>
              </a:rPr>
              <a:t>- Elisabeth van </a:t>
            </a:r>
            <a:r>
              <a:rPr lang="nl-NL" dirty="0" err="1">
                <a:solidFill>
                  <a:schemeClr val="bg1"/>
                </a:solidFill>
                <a:latin typeface="Helvetica" pitchFamily="2" charset="0"/>
              </a:rPr>
              <a:t>Schaïk</a:t>
            </a:r>
            <a:r>
              <a:rPr lang="nl-NL" dirty="0">
                <a:solidFill>
                  <a:schemeClr val="bg1"/>
                </a:solidFill>
                <a:latin typeface="Helvetica" pitchFamily="2" charset="0"/>
              </a:rPr>
              <a:t>, 2018 - </a:t>
            </a:r>
          </a:p>
        </p:txBody>
      </p:sp>
      <p:pic>
        <p:nvPicPr>
          <p:cNvPr id="8" name="Picture 14" descr="Presentatie_voorkant_IKONE_Elisabeth.png">
            <a:extLst>
              <a:ext uri="{FF2B5EF4-FFF2-40B4-BE49-F238E27FC236}">
                <a16:creationId xmlns:a16="http://schemas.microsoft.com/office/drawing/2014/main" id="{84FDE1CB-4FF4-8846-906D-FD0A7CD233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454"/>
          <a:stretch/>
        </p:blipFill>
        <p:spPr>
          <a:xfrm>
            <a:off x="-2520" y="4704951"/>
            <a:ext cx="9144000" cy="438549"/>
          </a:xfrm>
          <a:prstGeom prst="rect">
            <a:avLst/>
          </a:prstGeom>
        </p:spPr>
      </p:pic>
      <p:pic>
        <p:nvPicPr>
          <p:cNvPr id="9" name="Afbeelding 8">
            <a:extLst>
              <a:ext uri="{FF2B5EF4-FFF2-40B4-BE49-F238E27FC236}">
                <a16:creationId xmlns:a16="http://schemas.microsoft.com/office/drawing/2014/main" id="{6558AA96-346A-6A4E-9D22-903982A99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3011" y="3824883"/>
            <a:ext cx="527359" cy="770644"/>
          </a:xfrm>
          <a:prstGeom prst="rect">
            <a:avLst/>
          </a:prstGeom>
        </p:spPr>
      </p:pic>
      <p:pic>
        <p:nvPicPr>
          <p:cNvPr id="5" name="Afbeelding 4">
            <a:extLst>
              <a:ext uri="{FF2B5EF4-FFF2-40B4-BE49-F238E27FC236}">
                <a16:creationId xmlns:a16="http://schemas.microsoft.com/office/drawing/2014/main" id="{B7C16479-E6A6-0940-9282-A8E9E98A5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011" y="3824883"/>
            <a:ext cx="527359" cy="770644"/>
          </a:xfrm>
          <a:prstGeom prst="rect">
            <a:avLst/>
          </a:prstGeom>
        </p:spPr>
      </p:pic>
    </p:spTree>
    <p:extLst>
      <p:ext uri="{BB962C8B-B14F-4D97-AF65-F5344CB8AC3E}">
        <p14:creationId xmlns:p14="http://schemas.microsoft.com/office/powerpoint/2010/main" val="1706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extLst>
              <a:ext uri="{FF2B5EF4-FFF2-40B4-BE49-F238E27FC236}">
                <a16:creationId xmlns:a16="http://schemas.microsoft.com/office/drawing/2014/main" id="{A5F74843-4B09-ED46-B7CB-F57E31B0130E}"/>
              </a:ext>
            </a:extLst>
          </p:cNvPr>
          <p:cNvSpPr/>
          <p:nvPr/>
        </p:nvSpPr>
        <p:spPr>
          <a:xfrm>
            <a:off x="0" y="-20538"/>
            <a:ext cx="9144000" cy="580533"/>
          </a:xfrm>
          <a:prstGeom prst="rect">
            <a:avLst/>
          </a:prstGeom>
          <a:solidFill>
            <a:srgbClr val="1C2736"/>
          </a:solidFill>
          <a:ln w="12700">
            <a:noFill/>
            <a:miter lim="400000"/>
          </a:ln>
          <a:effectLst/>
        </p:spPr>
        <p:txBody>
          <a:bodyPr lIns="45720" tIns="45720" rIns="45720" bIns="45720" anchor="ctr"/>
          <a:lstStyle/>
          <a:p>
            <a:pPr defTabSz="457206">
              <a:defRPr sz="4800">
                <a:latin typeface="Calibri"/>
                <a:ea typeface="Calibri"/>
                <a:cs typeface="Calibri"/>
                <a:sym typeface="Calibri"/>
              </a:defRPr>
            </a:pPr>
            <a:endParaRPr sz="4800" dirty="0"/>
          </a:p>
        </p:txBody>
      </p:sp>
      <p:sp>
        <p:nvSpPr>
          <p:cNvPr id="4" name="IKONE: EEN NIEUW VENSTER OP DE ZORG..">
            <a:extLst>
              <a:ext uri="{FF2B5EF4-FFF2-40B4-BE49-F238E27FC236}">
                <a16:creationId xmlns:a16="http://schemas.microsoft.com/office/drawing/2014/main" id="{8CB9C371-B60F-284B-BF8A-38BD965056A0}"/>
              </a:ext>
            </a:extLst>
          </p:cNvPr>
          <p:cNvSpPr txBox="1">
            <a:spLocks/>
          </p:cNvSpPr>
          <p:nvPr/>
        </p:nvSpPr>
        <p:spPr>
          <a:xfrm>
            <a:off x="251520" y="-123668"/>
            <a:ext cx="8697654" cy="857252"/>
          </a:xfrm>
          <a:prstGeom prst="rect">
            <a:avLst/>
          </a:prstGeom>
        </p:spPr>
        <p:txBody>
          <a:bodyPr lIns="34290" tIns="17145" rIns="34290" bIns="17145" anchor="ctr">
            <a:normAutofit/>
          </a:bodyPr>
          <a:lstStyle>
            <a:lvl1pPr marL="0" marR="0" indent="0" algn="l" defTabSz="768093" latinLnBrk="0">
              <a:lnSpc>
                <a:spcPct val="100000"/>
              </a:lnSpc>
              <a:spcBef>
                <a:spcPts val="0"/>
              </a:spcBef>
              <a:spcAft>
                <a:spcPts val="0"/>
              </a:spcAft>
              <a:buClrTx/>
              <a:buSzTx/>
              <a:buFontTx/>
              <a:buNone/>
              <a:tabLst/>
              <a:defRPr sz="7919" b="1" i="0" u="none" strike="noStrike" cap="all" spc="0" baseline="0">
                <a:ln>
                  <a:noFill/>
                </a:ln>
                <a:solidFill>
                  <a:srgbClr val="FFFFFF"/>
                </a:solidFill>
                <a:uFillTx/>
                <a:latin typeface="Helvetica"/>
                <a:ea typeface="Helvetica"/>
                <a:cs typeface="Helvetica"/>
                <a:sym typeface="Helvetica"/>
              </a:defRPr>
            </a:lvl1pPr>
            <a:lvl2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2pPr>
            <a:lvl3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3pPr>
            <a:lvl4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4pPr>
            <a:lvl5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5pPr>
            <a:lvl6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6pPr>
            <a:lvl7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7pPr>
            <a:lvl8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8pPr>
            <a:lvl9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9pPr>
          </a:lstStyle>
          <a:p>
            <a:pPr algn="ctr" hangingPunct="1">
              <a:defRPr>
                <a:solidFill>
                  <a:srgbClr val="000000"/>
                </a:solidFill>
              </a:defRPr>
            </a:pPr>
            <a:r>
              <a:rPr lang="nl-NL" sz="2800" dirty="0">
                <a:solidFill>
                  <a:schemeClr val="bg1"/>
                </a:solidFill>
              </a:rPr>
              <a:t>Informatie overdracht</a:t>
            </a:r>
            <a:endParaRPr lang="nl-NL" sz="2800" b="0" dirty="0">
              <a:solidFill>
                <a:schemeClr val="bg1"/>
              </a:solidFill>
            </a:endParaRPr>
          </a:p>
        </p:txBody>
      </p:sp>
      <p:pic>
        <p:nvPicPr>
          <p:cNvPr id="11" name="Afbeelding 10">
            <a:extLst>
              <a:ext uri="{FF2B5EF4-FFF2-40B4-BE49-F238E27FC236}">
                <a16:creationId xmlns:a16="http://schemas.microsoft.com/office/drawing/2014/main" id="{069363B4-A20C-C945-8083-A37D9B9F9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011" y="3824883"/>
            <a:ext cx="527359" cy="770644"/>
          </a:xfrm>
          <a:prstGeom prst="rect">
            <a:avLst/>
          </a:prstGeom>
        </p:spPr>
      </p:pic>
      <p:pic>
        <p:nvPicPr>
          <p:cNvPr id="25" name="Picture 14" descr="Presentatie_voorkant_IKONE_Elisabeth.png">
            <a:extLst>
              <a:ext uri="{FF2B5EF4-FFF2-40B4-BE49-F238E27FC236}">
                <a16:creationId xmlns:a16="http://schemas.microsoft.com/office/drawing/2014/main" id="{DD8D0AE3-5098-A146-A7FD-7D2A0E3106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1454"/>
          <a:stretch/>
        </p:blipFill>
        <p:spPr>
          <a:xfrm>
            <a:off x="-2520" y="4704951"/>
            <a:ext cx="9144000" cy="438549"/>
          </a:xfrm>
          <a:prstGeom prst="rect">
            <a:avLst/>
          </a:prstGeom>
        </p:spPr>
      </p:pic>
      <p:pic>
        <p:nvPicPr>
          <p:cNvPr id="19" name="Afbeelding 18">
            <a:extLst>
              <a:ext uri="{FF2B5EF4-FFF2-40B4-BE49-F238E27FC236}">
                <a16:creationId xmlns:a16="http://schemas.microsoft.com/office/drawing/2014/main" id="{0D8A6B9B-0366-FD4C-90DA-9E686E9FFCCE}"/>
              </a:ext>
            </a:extLst>
          </p:cNvPr>
          <p:cNvPicPr>
            <a:picLocks noChangeAspect="1"/>
          </p:cNvPicPr>
          <p:nvPr/>
        </p:nvPicPr>
        <p:blipFill rotWithShape="1">
          <a:blip r:embed="rId5">
            <a:extLst>
              <a:ext uri="{28A0092B-C50C-407E-A947-70E740481C1C}">
                <a14:useLocalDpi xmlns:a14="http://schemas.microsoft.com/office/drawing/2010/main" val="0"/>
              </a:ext>
            </a:extLst>
          </a:blip>
          <a:srcRect l="33976" t="20433" r="38150" b="19283"/>
          <a:stretch/>
        </p:blipFill>
        <p:spPr>
          <a:xfrm>
            <a:off x="3181043" y="1082566"/>
            <a:ext cx="2600445" cy="2207172"/>
          </a:xfrm>
          <a:prstGeom prst="rect">
            <a:avLst/>
          </a:prstGeom>
        </p:spPr>
      </p:pic>
      <p:pic>
        <p:nvPicPr>
          <p:cNvPr id="20" name="Afbeelding 19">
            <a:extLst>
              <a:ext uri="{FF2B5EF4-FFF2-40B4-BE49-F238E27FC236}">
                <a16:creationId xmlns:a16="http://schemas.microsoft.com/office/drawing/2014/main" id="{8F78F67F-B1DE-2449-A8CE-DC38A7274FF5}"/>
              </a:ext>
            </a:extLst>
          </p:cNvPr>
          <p:cNvPicPr>
            <a:picLocks noChangeAspect="1"/>
          </p:cNvPicPr>
          <p:nvPr/>
        </p:nvPicPr>
        <p:blipFill rotWithShape="1">
          <a:blip r:embed="rId5">
            <a:extLst>
              <a:ext uri="{28A0092B-C50C-407E-A947-70E740481C1C}">
                <a14:useLocalDpi xmlns:a14="http://schemas.microsoft.com/office/drawing/2010/main" val="0"/>
              </a:ext>
            </a:extLst>
          </a:blip>
          <a:srcRect l="3219" t="21718" r="67603" b="19721"/>
          <a:stretch/>
        </p:blipFill>
        <p:spPr>
          <a:xfrm>
            <a:off x="162046" y="1145629"/>
            <a:ext cx="2722180" cy="2144110"/>
          </a:xfrm>
          <a:prstGeom prst="rect">
            <a:avLst/>
          </a:prstGeom>
        </p:spPr>
      </p:pic>
      <p:pic>
        <p:nvPicPr>
          <p:cNvPr id="21" name="Afbeelding 20">
            <a:extLst>
              <a:ext uri="{FF2B5EF4-FFF2-40B4-BE49-F238E27FC236}">
                <a16:creationId xmlns:a16="http://schemas.microsoft.com/office/drawing/2014/main" id="{A40799FA-DEFF-2648-BDE2-E8EAF4F68856}"/>
              </a:ext>
            </a:extLst>
          </p:cNvPr>
          <p:cNvPicPr>
            <a:picLocks noChangeAspect="1"/>
          </p:cNvPicPr>
          <p:nvPr/>
        </p:nvPicPr>
        <p:blipFill rotWithShape="1">
          <a:blip r:embed="rId5">
            <a:extLst>
              <a:ext uri="{28A0092B-C50C-407E-A947-70E740481C1C}">
                <a14:useLocalDpi xmlns:a14="http://schemas.microsoft.com/office/drawing/2010/main" val="0"/>
              </a:ext>
            </a:extLst>
          </a:blip>
          <a:srcRect l="62900" t="21589" r="4239" b="20137"/>
          <a:stretch/>
        </p:blipFill>
        <p:spPr>
          <a:xfrm>
            <a:off x="6078305" y="1119352"/>
            <a:ext cx="3065695" cy="2133601"/>
          </a:xfrm>
          <a:prstGeom prst="rect">
            <a:avLst/>
          </a:prstGeom>
        </p:spPr>
      </p:pic>
    </p:spTree>
    <p:extLst>
      <p:ext uri="{BB962C8B-B14F-4D97-AF65-F5344CB8AC3E}">
        <p14:creationId xmlns:p14="http://schemas.microsoft.com/office/powerpoint/2010/main" val="41384191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57200" y="205200"/>
            <a:ext cx="8224560" cy="438840"/>
          </a:xfrm>
          <a:prstGeom prst="rect">
            <a:avLst/>
          </a:prstGeom>
          <a:noFill/>
        </p:spPr>
      </p:sp>
      <p:sp>
        <p:nvSpPr>
          <p:cNvPr id="163" name="CustomShape 2"/>
          <p:cNvSpPr/>
          <p:nvPr/>
        </p:nvSpPr>
        <p:spPr>
          <a:xfrm>
            <a:off x="457200" y="1265400"/>
            <a:ext cx="4131360" cy="2978280"/>
          </a:xfrm>
          <a:prstGeom prst="rect">
            <a:avLst/>
          </a:prstGeom>
          <a:noFill/>
        </p:spPr>
        <p:txBody>
          <a:bodyPr wrap="none" lIns="0" tIns="0" rIns="0" bIns="0"/>
          <a:lstStyle/>
          <a:p>
            <a:pPr>
              <a:lnSpc>
                <a:spcPct val="100000"/>
              </a:lnSpc>
            </a:pPr>
            <a:endParaRPr/>
          </a:p>
          <a:p>
            <a:pPr>
              <a:lnSpc>
                <a:spcPct val="100000"/>
              </a:lnSpc>
            </a:pPr>
            <a:endParaRPr/>
          </a:p>
        </p:txBody>
      </p:sp>
      <p:sp>
        <p:nvSpPr>
          <p:cNvPr id="164" name="CustomShape 3"/>
          <p:cNvSpPr/>
          <p:nvPr/>
        </p:nvSpPr>
        <p:spPr>
          <a:xfrm>
            <a:off x="710026" y="540000"/>
            <a:ext cx="7869638" cy="502671"/>
          </a:xfrm>
          <a:prstGeom prst="rect">
            <a:avLst/>
          </a:prstGeom>
          <a:solidFill>
            <a:srgbClr val="B59F74"/>
          </a:solidFill>
          <a:ln>
            <a:solidFill>
              <a:srgbClr val="B59F74"/>
            </a:solidFill>
          </a:ln>
        </p:spPr>
        <p:txBody>
          <a:bodyPr lIns="90000" tIns="45000" rIns="90000" bIns="45000"/>
          <a:lstStyle/>
          <a:p>
            <a:pPr algn="ctr">
              <a:lnSpc>
                <a:spcPct val="100000"/>
              </a:lnSpc>
            </a:pPr>
            <a:r>
              <a:rPr lang="nl-NL" sz="3200" dirty="0">
                <a:solidFill>
                  <a:schemeClr val="bg1"/>
                </a:solidFill>
                <a:latin typeface="Helvetica" pitchFamily="2" charset="0"/>
              </a:rPr>
              <a:t>INFORMATIEOVERDRACHT</a:t>
            </a:r>
            <a:endParaRPr lang="nl-NL" dirty="0">
              <a:solidFill>
                <a:schemeClr val="bg1"/>
              </a:solidFill>
              <a:latin typeface="Helvetica" pitchFamily="2" charset="0"/>
            </a:endParaRPr>
          </a:p>
        </p:txBody>
      </p:sp>
      <p:sp>
        <p:nvSpPr>
          <p:cNvPr id="165" name="CustomShape 4"/>
          <p:cNvSpPr/>
          <p:nvPr/>
        </p:nvSpPr>
        <p:spPr>
          <a:xfrm>
            <a:off x="4608864" y="1265400"/>
            <a:ext cx="3970800" cy="2978280"/>
          </a:xfrm>
          <a:prstGeom prst="rect">
            <a:avLst/>
          </a:prstGeom>
          <a:noFill/>
        </p:spPr>
        <p:txBody>
          <a:bodyPr wrap="none" lIns="0" tIns="0" rIns="0" bIns="0"/>
          <a:lstStyle/>
          <a:p>
            <a:pPr>
              <a:lnSpc>
                <a:spcPct val="100000"/>
              </a:lnSpc>
            </a:pPr>
            <a:endParaRPr/>
          </a:p>
          <a:p>
            <a:pPr>
              <a:lnSpc>
                <a:spcPct val="100000"/>
              </a:lnSpc>
            </a:pPr>
            <a:endParaRPr/>
          </a:p>
          <a:p>
            <a:pPr>
              <a:lnSpc>
                <a:spcPct val="100000"/>
              </a:lnSpc>
            </a:pPr>
            <a:endParaRPr/>
          </a:p>
        </p:txBody>
      </p:sp>
      <p:sp>
        <p:nvSpPr>
          <p:cNvPr id="166" name="CustomShape 5"/>
          <p:cNvSpPr/>
          <p:nvPr/>
        </p:nvSpPr>
        <p:spPr>
          <a:xfrm>
            <a:off x="4092848" y="1411920"/>
            <a:ext cx="4487176" cy="417351"/>
          </a:xfrm>
          <a:prstGeom prst="rect">
            <a:avLst/>
          </a:prstGeom>
          <a:solidFill>
            <a:srgbClr val="B59F74"/>
          </a:solidFill>
          <a:ln>
            <a:solidFill>
              <a:srgbClr val="B59F74"/>
            </a:solidFill>
          </a:ln>
        </p:spPr>
        <p:txBody>
          <a:bodyPr lIns="90000" tIns="45000" rIns="90000" bIns="45000"/>
          <a:lstStyle/>
          <a:p>
            <a:pPr algn="ctr">
              <a:lnSpc>
                <a:spcPct val="100000"/>
              </a:lnSpc>
            </a:pPr>
            <a:r>
              <a:rPr lang="nl-NL" sz="2400" dirty="0">
                <a:solidFill>
                  <a:schemeClr val="bg1"/>
                </a:solidFill>
                <a:latin typeface="Helvetica" pitchFamily="2" charset="0"/>
              </a:rPr>
              <a:t>BETROKKENHEID</a:t>
            </a:r>
          </a:p>
        </p:txBody>
      </p:sp>
      <p:sp>
        <p:nvSpPr>
          <p:cNvPr id="167" name="CustomShape 6"/>
          <p:cNvSpPr/>
          <p:nvPr/>
        </p:nvSpPr>
        <p:spPr>
          <a:xfrm>
            <a:off x="4092846" y="2238840"/>
            <a:ext cx="4487177" cy="412090"/>
          </a:xfrm>
          <a:prstGeom prst="rect">
            <a:avLst/>
          </a:prstGeom>
          <a:solidFill>
            <a:srgbClr val="B59F74"/>
          </a:solidFill>
          <a:ln>
            <a:solidFill>
              <a:srgbClr val="B59F74"/>
            </a:solidFill>
          </a:ln>
        </p:spPr>
        <p:txBody>
          <a:bodyPr lIns="90000" tIns="45000" rIns="90000" bIns="45000"/>
          <a:lstStyle/>
          <a:p>
            <a:pPr algn="ctr">
              <a:lnSpc>
                <a:spcPct val="100000"/>
              </a:lnSpc>
            </a:pPr>
            <a:r>
              <a:rPr lang="nl-NL" sz="2400" dirty="0">
                <a:solidFill>
                  <a:schemeClr val="bg1"/>
                </a:solidFill>
              </a:rPr>
              <a:t>INTERESSE</a:t>
            </a:r>
            <a:endParaRPr lang="nl-NL" sz="1400" dirty="0">
              <a:solidFill>
                <a:schemeClr val="bg1"/>
              </a:solidFill>
            </a:endParaRPr>
          </a:p>
        </p:txBody>
      </p:sp>
      <p:sp>
        <p:nvSpPr>
          <p:cNvPr id="168" name="CustomShape 7"/>
          <p:cNvSpPr/>
          <p:nvPr/>
        </p:nvSpPr>
        <p:spPr>
          <a:xfrm>
            <a:off x="4092846" y="3076200"/>
            <a:ext cx="4498338" cy="393371"/>
          </a:xfrm>
          <a:prstGeom prst="rect">
            <a:avLst/>
          </a:prstGeom>
          <a:solidFill>
            <a:srgbClr val="B59F74"/>
          </a:solidFill>
          <a:ln>
            <a:solidFill>
              <a:srgbClr val="B59F74"/>
            </a:solidFill>
          </a:ln>
        </p:spPr>
        <p:txBody>
          <a:bodyPr lIns="90000" tIns="45000" rIns="90000" bIns="45000"/>
          <a:lstStyle/>
          <a:p>
            <a:pPr algn="ctr">
              <a:lnSpc>
                <a:spcPct val="100000"/>
              </a:lnSpc>
            </a:pPr>
            <a:r>
              <a:rPr lang="nl-NL" sz="2400" dirty="0">
                <a:solidFill>
                  <a:schemeClr val="bg1"/>
                </a:solidFill>
                <a:latin typeface="Helvetica" pitchFamily="2" charset="0"/>
              </a:rPr>
              <a:t>VERANTWOORDELIJKHEID</a:t>
            </a:r>
            <a:endParaRPr lang="nl-NL" sz="1400" dirty="0">
              <a:solidFill>
                <a:schemeClr val="bg1"/>
              </a:solidFill>
              <a:latin typeface="Helvetica" pitchFamily="2" charset="0"/>
            </a:endParaRPr>
          </a:p>
        </p:txBody>
      </p:sp>
      <p:sp>
        <p:nvSpPr>
          <p:cNvPr id="169" name="CustomShape 8"/>
          <p:cNvSpPr/>
          <p:nvPr/>
        </p:nvSpPr>
        <p:spPr>
          <a:xfrm>
            <a:off x="4092846" y="3894841"/>
            <a:ext cx="4487178" cy="384840"/>
          </a:xfrm>
          <a:prstGeom prst="rect">
            <a:avLst/>
          </a:prstGeom>
          <a:solidFill>
            <a:srgbClr val="B59F74"/>
          </a:solidFill>
          <a:ln>
            <a:solidFill>
              <a:srgbClr val="B59F74"/>
            </a:solidFill>
          </a:ln>
        </p:spPr>
        <p:txBody>
          <a:bodyPr lIns="90000" tIns="45000" rIns="90000" bIns="45000"/>
          <a:lstStyle/>
          <a:p>
            <a:pPr algn="ctr">
              <a:lnSpc>
                <a:spcPct val="100000"/>
              </a:lnSpc>
            </a:pPr>
            <a:r>
              <a:rPr lang="nl-NL" sz="2400" dirty="0">
                <a:solidFill>
                  <a:schemeClr val="bg1"/>
                </a:solidFill>
                <a:latin typeface="Helvetica" pitchFamily="2" charset="0"/>
              </a:rPr>
              <a:t>ZELFMANAGEMENT</a:t>
            </a:r>
            <a:endParaRPr lang="nl-NL" sz="1400" dirty="0">
              <a:solidFill>
                <a:schemeClr val="bg1"/>
              </a:solidFill>
              <a:latin typeface="Helvetica" pitchFamily="2" charset="0"/>
            </a:endParaRPr>
          </a:p>
        </p:txBody>
      </p:sp>
      <p:sp>
        <p:nvSpPr>
          <p:cNvPr id="171" name="Line 9"/>
          <p:cNvSpPr/>
          <p:nvPr/>
        </p:nvSpPr>
        <p:spPr>
          <a:xfrm>
            <a:off x="6261775" y="1159992"/>
            <a:ext cx="0" cy="144000"/>
          </a:xfrm>
          <a:prstGeom prst="line">
            <a:avLst/>
          </a:prstGeom>
          <a:ln>
            <a:solidFill>
              <a:srgbClr val="000000"/>
            </a:solidFill>
            <a:tailEnd type="triangle" w="med" len="med"/>
          </a:ln>
        </p:spPr>
      </p:sp>
      <p:sp>
        <p:nvSpPr>
          <p:cNvPr id="172" name="Line 10"/>
          <p:cNvSpPr/>
          <p:nvPr/>
        </p:nvSpPr>
        <p:spPr>
          <a:xfrm>
            <a:off x="6290342" y="1997136"/>
            <a:ext cx="0" cy="144000"/>
          </a:xfrm>
          <a:prstGeom prst="line">
            <a:avLst/>
          </a:prstGeom>
          <a:ln>
            <a:solidFill>
              <a:srgbClr val="000000"/>
            </a:solidFill>
            <a:tailEnd type="triangle" w="med" len="med"/>
          </a:ln>
        </p:spPr>
      </p:sp>
      <p:sp>
        <p:nvSpPr>
          <p:cNvPr id="173" name="Line 11"/>
          <p:cNvSpPr/>
          <p:nvPr/>
        </p:nvSpPr>
        <p:spPr>
          <a:xfrm>
            <a:off x="6276048" y="2823048"/>
            <a:ext cx="0" cy="144000"/>
          </a:xfrm>
          <a:prstGeom prst="line">
            <a:avLst/>
          </a:prstGeom>
          <a:ln>
            <a:solidFill>
              <a:srgbClr val="000000"/>
            </a:solidFill>
            <a:tailEnd type="triangle" w="med" len="med"/>
          </a:ln>
        </p:spPr>
      </p:sp>
      <p:sp>
        <p:nvSpPr>
          <p:cNvPr id="174" name="Line 12"/>
          <p:cNvSpPr/>
          <p:nvPr/>
        </p:nvSpPr>
        <p:spPr>
          <a:xfrm>
            <a:off x="6276048" y="3641688"/>
            <a:ext cx="0" cy="144000"/>
          </a:xfrm>
          <a:prstGeom prst="line">
            <a:avLst/>
          </a:prstGeom>
          <a:ln>
            <a:solidFill>
              <a:srgbClr val="000000"/>
            </a:solidFill>
            <a:tailEnd type="triangle" w="med" len="med"/>
          </a:ln>
        </p:spPr>
        <p:txBody>
          <a:bodyPr/>
          <a:lstStyle/>
          <a:p>
            <a:endParaRPr lang="nl-NL"/>
          </a:p>
        </p:txBody>
      </p:sp>
      <p:pic>
        <p:nvPicPr>
          <p:cNvPr id="5" name="Afbeelding 4">
            <a:extLst>
              <a:ext uri="{FF2B5EF4-FFF2-40B4-BE49-F238E27FC236}">
                <a16:creationId xmlns:a16="http://schemas.microsoft.com/office/drawing/2014/main" id="{859D5B5B-94E0-4AF9-B27F-0DE94AEAD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26" y="1411920"/>
            <a:ext cx="3001974" cy="2867761"/>
          </a:xfrm>
          <a:prstGeom prst="rect">
            <a:avLst/>
          </a:prstGeom>
        </p:spPr>
      </p:pic>
      <p:pic>
        <p:nvPicPr>
          <p:cNvPr id="15" name="Picture 14" descr="Presentatie_voorkant_IKONE_Elisabeth.png">
            <a:extLst>
              <a:ext uri="{FF2B5EF4-FFF2-40B4-BE49-F238E27FC236}">
                <a16:creationId xmlns:a16="http://schemas.microsoft.com/office/drawing/2014/main" id="{BD950040-C693-438E-B05B-0DA48E0CF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1454"/>
          <a:stretch/>
        </p:blipFill>
        <p:spPr>
          <a:xfrm>
            <a:off x="-2520" y="4704951"/>
            <a:ext cx="9144000" cy="43854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3673B34E-8D35-854A-84E7-75409050A923}"/>
              </a:ext>
            </a:extLst>
          </p:cNvPr>
          <p:cNvSpPr/>
          <p:nvPr/>
        </p:nvSpPr>
        <p:spPr>
          <a:xfrm>
            <a:off x="0" y="0"/>
            <a:ext cx="9144000" cy="5143499"/>
          </a:xfrm>
          <a:prstGeom prst="rect">
            <a:avLst/>
          </a:prstGeom>
          <a:solidFill>
            <a:srgbClr val="1E2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1E2735"/>
              </a:solidFill>
            </a:endParaRPr>
          </a:p>
        </p:txBody>
      </p:sp>
      <p:sp>
        <p:nvSpPr>
          <p:cNvPr id="4" name="CustomShape 2">
            <a:extLst>
              <a:ext uri="{FF2B5EF4-FFF2-40B4-BE49-F238E27FC236}">
                <a16:creationId xmlns:a16="http://schemas.microsoft.com/office/drawing/2014/main" id="{96438305-5B30-40CD-A855-FE43C9BD92A6}"/>
              </a:ext>
            </a:extLst>
          </p:cNvPr>
          <p:cNvSpPr/>
          <p:nvPr/>
        </p:nvSpPr>
        <p:spPr>
          <a:xfrm>
            <a:off x="1027299" y="1557596"/>
            <a:ext cx="7414920" cy="2028305"/>
          </a:xfrm>
          <a:prstGeom prst="rect">
            <a:avLst/>
          </a:prstGeom>
          <a:noFill/>
          <a:ln>
            <a:noFill/>
          </a:ln>
        </p:spPr>
        <p:txBody>
          <a:bodyPr lIns="90000" tIns="45000" rIns="90000" bIns="45000"/>
          <a:lstStyle/>
          <a:p>
            <a:pPr algn="ctr">
              <a:lnSpc>
                <a:spcPct val="100000"/>
              </a:lnSpc>
            </a:pPr>
            <a:r>
              <a:rPr lang="nl-NL" sz="2800" dirty="0">
                <a:solidFill>
                  <a:schemeClr val="bg1"/>
                </a:solidFill>
              </a:rPr>
              <a:t>“ PGO als middel naar een </a:t>
            </a:r>
          </a:p>
          <a:p>
            <a:pPr algn="ctr"/>
            <a:r>
              <a:rPr lang="nl-NL" sz="2800" dirty="0">
                <a:solidFill>
                  <a:schemeClr val="bg1"/>
                </a:solidFill>
              </a:rPr>
              <a:t>optimale samenwerking</a:t>
            </a:r>
          </a:p>
          <a:p>
            <a:pPr algn="ctr"/>
            <a:r>
              <a:rPr lang="nl-NL" sz="2800" dirty="0">
                <a:solidFill>
                  <a:schemeClr val="bg1"/>
                </a:solidFill>
              </a:rPr>
              <a:t>tussen patiënt &amp; zorgverlener </a:t>
            </a:r>
            <a:r>
              <a:rPr lang="nl-NL" sz="2800" dirty="0">
                <a:solidFill>
                  <a:schemeClr val="bg1"/>
                </a:solidFill>
                <a:latin typeface="Helvetica" pitchFamily="2" charset="0"/>
              </a:rPr>
              <a:t>”</a:t>
            </a:r>
          </a:p>
          <a:p>
            <a:pPr algn="ctr">
              <a:lnSpc>
                <a:spcPct val="100000"/>
              </a:lnSpc>
            </a:pPr>
            <a:endParaRPr lang="nl-NL" dirty="0">
              <a:latin typeface="Helvetica" pitchFamily="2" charset="0"/>
            </a:endParaRPr>
          </a:p>
          <a:p>
            <a:pPr algn="ctr">
              <a:lnSpc>
                <a:spcPct val="100000"/>
              </a:lnSpc>
            </a:pPr>
            <a:r>
              <a:rPr lang="nl-NL" dirty="0">
                <a:solidFill>
                  <a:schemeClr val="bg1"/>
                </a:solidFill>
                <a:latin typeface="Helvetica" pitchFamily="2" charset="0"/>
              </a:rPr>
              <a:t>- Elisabeth van </a:t>
            </a:r>
            <a:r>
              <a:rPr lang="nl-NL" dirty="0" err="1">
                <a:solidFill>
                  <a:schemeClr val="bg1"/>
                </a:solidFill>
                <a:latin typeface="Helvetica" pitchFamily="2" charset="0"/>
              </a:rPr>
              <a:t>Schaïk</a:t>
            </a:r>
            <a:r>
              <a:rPr lang="nl-NL" dirty="0">
                <a:solidFill>
                  <a:schemeClr val="bg1"/>
                </a:solidFill>
                <a:latin typeface="Helvetica" pitchFamily="2" charset="0"/>
              </a:rPr>
              <a:t>, 2018 - </a:t>
            </a:r>
          </a:p>
        </p:txBody>
      </p:sp>
      <p:pic>
        <p:nvPicPr>
          <p:cNvPr id="8" name="Picture 14" descr="Presentatie_voorkant_IKONE_Elisabeth.png">
            <a:extLst>
              <a:ext uri="{FF2B5EF4-FFF2-40B4-BE49-F238E27FC236}">
                <a16:creationId xmlns:a16="http://schemas.microsoft.com/office/drawing/2014/main" id="{97722DE0-A7F6-DD48-A8B4-04C3AE2B68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454"/>
          <a:stretch/>
        </p:blipFill>
        <p:spPr>
          <a:xfrm>
            <a:off x="-2520" y="4704951"/>
            <a:ext cx="9144000" cy="438549"/>
          </a:xfrm>
          <a:prstGeom prst="rect">
            <a:avLst/>
          </a:prstGeom>
        </p:spPr>
      </p:pic>
      <p:pic>
        <p:nvPicPr>
          <p:cNvPr id="9" name="Afbeelding 8">
            <a:extLst>
              <a:ext uri="{FF2B5EF4-FFF2-40B4-BE49-F238E27FC236}">
                <a16:creationId xmlns:a16="http://schemas.microsoft.com/office/drawing/2014/main" id="{82756415-7FA5-F447-AD30-C65B3232F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055" y="3825026"/>
            <a:ext cx="518185" cy="757238"/>
          </a:xfrm>
          <a:prstGeom prst="rect">
            <a:avLst/>
          </a:prstGeom>
        </p:spPr>
      </p:pic>
    </p:spTree>
    <p:extLst>
      <p:ext uri="{BB962C8B-B14F-4D97-AF65-F5344CB8AC3E}">
        <p14:creationId xmlns:p14="http://schemas.microsoft.com/office/powerpoint/2010/main" val="66712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extLst>
              <a:ext uri="{FF2B5EF4-FFF2-40B4-BE49-F238E27FC236}">
                <a16:creationId xmlns:a16="http://schemas.microsoft.com/office/drawing/2014/main" id="{A5F74843-4B09-ED46-B7CB-F57E31B0130E}"/>
              </a:ext>
            </a:extLst>
          </p:cNvPr>
          <p:cNvSpPr/>
          <p:nvPr/>
        </p:nvSpPr>
        <p:spPr>
          <a:xfrm>
            <a:off x="0" y="-20538"/>
            <a:ext cx="9144000" cy="580533"/>
          </a:xfrm>
          <a:prstGeom prst="rect">
            <a:avLst/>
          </a:prstGeom>
          <a:solidFill>
            <a:srgbClr val="1C2736"/>
          </a:solidFill>
          <a:ln w="12700">
            <a:noFill/>
            <a:miter lim="400000"/>
          </a:ln>
          <a:effectLst/>
        </p:spPr>
        <p:txBody>
          <a:bodyPr lIns="45720" tIns="45720" rIns="45720" bIns="45720" anchor="ctr"/>
          <a:lstStyle/>
          <a:p>
            <a:pPr defTabSz="457206">
              <a:defRPr sz="4800">
                <a:latin typeface="Calibri"/>
                <a:ea typeface="Calibri"/>
                <a:cs typeface="Calibri"/>
                <a:sym typeface="Calibri"/>
              </a:defRPr>
            </a:pPr>
            <a:endParaRPr sz="4800" dirty="0"/>
          </a:p>
        </p:txBody>
      </p:sp>
      <p:sp>
        <p:nvSpPr>
          <p:cNvPr id="4" name="IKONE: EEN NIEUW VENSTER OP DE ZORG..">
            <a:extLst>
              <a:ext uri="{FF2B5EF4-FFF2-40B4-BE49-F238E27FC236}">
                <a16:creationId xmlns:a16="http://schemas.microsoft.com/office/drawing/2014/main" id="{8CB9C371-B60F-284B-BF8A-38BD965056A0}"/>
              </a:ext>
            </a:extLst>
          </p:cNvPr>
          <p:cNvSpPr txBox="1">
            <a:spLocks/>
          </p:cNvSpPr>
          <p:nvPr/>
        </p:nvSpPr>
        <p:spPr>
          <a:xfrm>
            <a:off x="251520" y="-123668"/>
            <a:ext cx="8697654" cy="857252"/>
          </a:xfrm>
          <a:prstGeom prst="rect">
            <a:avLst/>
          </a:prstGeom>
        </p:spPr>
        <p:txBody>
          <a:bodyPr lIns="34290" tIns="17145" rIns="34290" bIns="17145" anchor="ctr">
            <a:normAutofit/>
          </a:bodyPr>
          <a:lstStyle>
            <a:lvl1pPr marL="0" marR="0" indent="0" algn="l" defTabSz="768093" latinLnBrk="0">
              <a:lnSpc>
                <a:spcPct val="100000"/>
              </a:lnSpc>
              <a:spcBef>
                <a:spcPts val="0"/>
              </a:spcBef>
              <a:spcAft>
                <a:spcPts val="0"/>
              </a:spcAft>
              <a:buClrTx/>
              <a:buSzTx/>
              <a:buFontTx/>
              <a:buNone/>
              <a:tabLst/>
              <a:defRPr sz="7919" b="1" i="0" u="none" strike="noStrike" cap="all" spc="0" baseline="0">
                <a:ln>
                  <a:noFill/>
                </a:ln>
                <a:solidFill>
                  <a:srgbClr val="FFFFFF"/>
                </a:solidFill>
                <a:uFillTx/>
                <a:latin typeface="Helvetica"/>
                <a:ea typeface="Helvetica"/>
                <a:cs typeface="Helvetica"/>
                <a:sym typeface="Helvetica"/>
              </a:defRPr>
            </a:lvl1pPr>
            <a:lvl2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2pPr>
            <a:lvl3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3pPr>
            <a:lvl4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4pPr>
            <a:lvl5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5pPr>
            <a:lvl6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6pPr>
            <a:lvl7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7pPr>
            <a:lvl8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8pPr>
            <a:lvl9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9pPr>
          </a:lstStyle>
          <a:p>
            <a:pPr algn="ctr" hangingPunct="1">
              <a:defRPr>
                <a:solidFill>
                  <a:srgbClr val="000000"/>
                </a:solidFill>
              </a:defRPr>
            </a:pPr>
            <a:r>
              <a:rPr lang="nl-NL" sz="2800" dirty="0">
                <a:solidFill>
                  <a:schemeClr val="bg1"/>
                </a:solidFill>
              </a:rPr>
              <a:t>Wat levert het op?</a:t>
            </a:r>
            <a:endParaRPr lang="nl-NL" sz="2800" b="0" dirty="0">
              <a:solidFill>
                <a:schemeClr val="bg1"/>
              </a:solidFill>
            </a:endParaRPr>
          </a:p>
        </p:txBody>
      </p:sp>
      <p:sp>
        <p:nvSpPr>
          <p:cNvPr id="13" name="Rechthoek 12">
            <a:extLst>
              <a:ext uri="{FF2B5EF4-FFF2-40B4-BE49-F238E27FC236}">
                <a16:creationId xmlns:a16="http://schemas.microsoft.com/office/drawing/2014/main" id="{764688BC-0BEF-764C-9DEC-283671149E00}"/>
              </a:ext>
            </a:extLst>
          </p:cNvPr>
          <p:cNvSpPr/>
          <p:nvPr/>
        </p:nvSpPr>
        <p:spPr>
          <a:xfrm>
            <a:off x="1019175" y="1199124"/>
            <a:ext cx="6391275" cy="369332"/>
          </a:xfrm>
          <a:prstGeom prst="rect">
            <a:avLst/>
          </a:prstGeom>
        </p:spPr>
        <p:txBody>
          <a:bodyPr wrap="square">
            <a:spAutoFit/>
          </a:bodyPr>
          <a:lstStyle/>
          <a:p>
            <a:pPr algn="l"/>
            <a:r>
              <a:rPr lang="nl-NL" dirty="0">
                <a:latin typeface="Helvetica" pitchFamily="2" charset="0"/>
              </a:rPr>
              <a:t>Kennis</a:t>
            </a:r>
          </a:p>
        </p:txBody>
      </p:sp>
      <p:pic>
        <p:nvPicPr>
          <p:cNvPr id="14" name="Afbeelding 13">
            <a:extLst>
              <a:ext uri="{FF2B5EF4-FFF2-40B4-BE49-F238E27FC236}">
                <a16:creationId xmlns:a16="http://schemas.microsoft.com/office/drawing/2014/main" id="{DE882589-88D9-6244-A98D-226CA1C5A514}"/>
              </a:ext>
            </a:extLst>
          </p:cNvPr>
          <p:cNvPicPr>
            <a:picLocks noChangeAspect="1"/>
          </p:cNvPicPr>
          <p:nvPr/>
        </p:nvPicPr>
        <p:blipFill rotWithShape="1">
          <a:blip r:embed="rId2">
            <a:extLst>
              <a:ext uri="{28A0092B-C50C-407E-A947-70E740481C1C}">
                <a14:useLocalDpi xmlns:a14="http://schemas.microsoft.com/office/drawing/2010/main" val="0"/>
              </a:ext>
            </a:extLst>
          </a:blip>
          <a:srcRect b="29784"/>
          <a:stretch/>
        </p:blipFill>
        <p:spPr>
          <a:xfrm>
            <a:off x="480121" y="1199124"/>
            <a:ext cx="316775" cy="325035"/>
          </a:xfrm>
          <a:prstGeom prst="rect">
            <a:avLst/>
          </a:prstGeom>
        </p:spPr>
      </p:pic>
      <p:pic>
        <p:nvPicPr>
          <p:cNvPr id="18" name="Afbeelding 17">
            <a:extLst>
              <a:ext uri="{FF2B5EF4-FFF2-40B4-BE49-F238E27FC236}">
                <a16:creationId xmlns:a16="http://schemas.microsoft.com/office/drawing/2014/main" id="{BEDE393C-C395-C741-B7CB-85BAD0A30EA2}"/>
              </a:ext>
            </a:extLst>
          </p:cNvPr>
          <p:cNvPicPr>
            <a:picLocks noChangeAspect="1"/>
          </p:cNvPicPr>
          <p:nvPr/>
        </p:nvPicPr>
        <p:blipFill rotWithShape="1">
          <a:blip r:embed="rId2">
            <a:extLst>
              <a:ext uri="{28A0092B-C50C-407E-A947-70E740481C1C}">
                <a14:useLocalDpi xmlns:a14="http://schemas.microsoft.com/office/drawing/2010/main" val="0"/>
              </a:ext>
            </a:extLst>
          </a:blip>
          <a:srcRect b="29784"/>
          <a:stretch/>
        </p:blipFill>
        <p:spPr>
          <a:xfrm>
            <a:off x="480121" y="1772222"/>
            <a:ext cx="316775" cy="325035"/>
          </a:xfrm>
          <a:prstGeom prst="rect">
            <a:avLst/>
          </a:prstGeom>
        </p:spPr>
      </p:pic>
      <p:pic>
        <p:nvPicPr>
          <p:cNvPr id="11" name="Afbeelding 10">
            <a:extLst>
              <a:ext uri="{FF2B5EF4-FFF2-40B4-BE49-F238E27FC236}">
                <a16:creationId xmlns:a16="http://schemas.microsoft.com/office/drawing/2014/main" id="{069363B4-A20C-C945-8083-A37D9B9F9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011" y="3839639"/>
            <a:ext cx="517261" cy="755887"/>
          </a:xfrm>
          <a:prstGeom prst="rect">
            <a:avLst/>
          </a:prstGeom>
        </p:spPr>
      </p:pic>
      <p:sp>
        <p:nvSpPr>
          <p:cNvPr id="10" name="Rechthoek 9">
            <a:extLst>
              <a:ext uri="{FF2B5EF4-FFF2-40B4-BE49-F238E27FC236}">
                <a16:creationId xmlns:a16="http://schemas.microsoft.com/office/drawing/2014/main" id="{A374DEA1-E6A6-FA4F-8582-693DA08BA75E}"/>
              </a:ext>
            </a:extLst>
          </p:cNvPr>
          <p:cNvSpPr/>
          <p:nvPr/>
        </p:nvSpPr>
        <p:spPr>
          <a:xfrm>
            <a:off x="1019175" y="1764501"/>
            <a:ext cx="6391275" cy="369332"/>
          </a:xfrm>
          <a:prstGeom prst="rect">
            <a:avLst/>
          </a:prstGeom>
        </p:spPr>
        <p:txBody>
          <a:bodyPr wrap="square">
            <a:spAutoFit/>
          </a:bodyPr>
          <a:lstStyle/>
          <a:p>
            <a:pPr algn="l"/>
            <a:r>
              <a:rPr lang="nl-NL" dirty="0">
                <a:latin typeface="Helvetica" pitchFamily="2" charset="0"/>
              </a:rPr>
              <a:t>Tijd</a:t>
            </a:r>
          </a:p>
        </p:txBody>
      </p:sp>
      <p:sp>
        <p:nvSpPr>
          <p:cNvPr id="12" name="Rechthoek 11">
            <a:extLst>
              <a:ext uri="{FF2B5EF4-FFF2-40B4-BE49-F238E27FC236}">
                <a16:creationId xmlns:a16="http://schemas.microsoft.com/office/drawing/2014/main" id="{492514E3-E4A6-0541-8271-C7074CF28C54}"/>
              </a:ext>
            </a:extLst>
          </p:cNvPr>
          <p:cNvSpPr/>
          <p:nvPr/>
        </p:nvSpPr>
        <p:spPr>
          <a:xfrm>
            <a:off x="1019175" y="2328044"/>
            <a:ext cx="6391275" cy="369332"/>
          </a:xfrm>
          <a:prstGeom prst="rect">
            <a:avLst/>
          </a:prstGeom>
        </p:spPr>
        <p:txBody>
          <a:bodyPr wrap="square">
            <a:spAutoFit/>
          </a:bodyPr>
          <a:lstStyle/>
          <a:p>
            <a:pPr algn="l"/>
            <a:r>
              <a:rPr lang="nl-NL" dirty="0">
                <a:latin typeface="Helvetica" pitchFamily="2" charset="0"/>
              </a:rPr>
              <a:t>Kostenbesparing</a:t>
            </a:r>
          </a:p>
        </p:txBody>
      </p:sp>
      <p:pic>
        <p:nvPicPr>
          <p:cNvPr id="15" name="Afbeelding 14">
            <a:extLst>
              <a:ext uri="{FF2B5EF4-FFF2-40B4-BE49-F238E27FC236}">
                <a16:creationId xmlns:a16="http://schemas.microsoft.com/office/drawing/2014/main" id="{4E5F00E3-9169-A74B-B31A-F398B6FC7417}"/>
              </a:ext>
            </a:extLst>
          </p:cNvPr>
          <p:cNvPicPr>
            <a:picLocks noChangeAspect="1"/>
          </p:cNvPicPr>
          <p:nvPr/>
        </p:nvPicPr>
        <p:blipFill rotWithShape="1">
          <a:blip r:embed="rId2">
            <a:extLst>
              <a:ext uri="{28A0092B-C50C-407E-A947-70E740481C1C}">
                <a14:useLocalDpi xmlns:a14="http://schemas.microsoft.com/office/drawing/2010/main" val="0"/>
              </a:ext>
            </a:extLst>
          </a:blip>
          <a:srcRect b="29784"/>
          <a:stretch/>
        </p:blipFill>
        <p:spPr>
          <a:xfrm>
            <a:off x="480121" y="2346332"/>
            <a:ext cx="316775" cy="325035"/>
          </a:xfrm>
          <a:prstGeom prst="rect">
            <a:avLst/>
          </a:prstGeom>
        </p:spPr>
      </p:pic>
      <p:pic>
        <p:nvPicPr>
          <p:cNvPr id="16" name="Afbeelding 15">
            <a:extLst>
              <a:ext uri="{FF2B5EF4-FFF2-40B4-BE49-F238E27FC236}">
                <a16:creationId xmlns:a16="http://schemas.microsoft.com/office/drawing/2014/main" id="{98A09E48-5C76-F242-A716-F940854D0117}"/>
              </a:ext>
            </a:extLst>
          </p:cNvPr>
          <p:cNvPicPr>
            <a:picLocks noChangeAspect="1"/>
          </p:cNvPicPr>
          <p:nvPr/>
        </p:nvPicPr>
        <p:blipFill rotWithShape="1">
          <a:blip r:embed="rId2">
            <a:extLst>
              <a:ext uri="{28A0092B-C50C-407E-A947-70E740481C1C}">
                <a14:useLocalDpi xmlns:a14="http://schemas.microsoft.com/office/drawing/2010/main" val="0"/>
              </a:ext>
            </a:extLst>
          </a:blip>
          <a:srcRect b="29784"/>
          <a:stretch/>
        </p:blipFill>
        <p:spPr>
          <a:xfrm>
            <a:off x="480121" y="2928574"/>
            <a:ext cx="316775" cy="325035"/>
          </a:xfrm>
          <a:prstGeom prst="rect">
            <a:avLst/>
          </a:prstGeom>
        </p:spPr>
      </p:pic>
      <p:sp>
        <p:nvSpPr>
          <p:cNvPr id="17" name="Rechthoek 16">
            <a:extLst>
              <a:ext uri="{FF2B5EF4-FFF2-40B4-BE49-F238E27FC236}">
                <a16:creationId xmlns:a16="http://schemas.microsoft.com/office/drawing/2014/main" id="{D8EEE311-1C9C-4B43-BF9C-CE9580BAE81C}"/>
              </a:ext>
            </a:extLst>
          </p:cNvPr>
          <p:cNvSpPr/>
          <p:nvPr/>
        </p:nvSpPr>
        <p:spPr>
          <a:xfrm>
            <a:off x="1019175" y="2902565"/>
            <a:ext cx="6391275" cy="369332"/>
          </a:xfrm>
          <a:prstGeom prst="rect">
            <a:avLst/>
          </a:prstGeom>
        </p:spPr>
        <p:txBody>
          <a:bodyPr wrap="square">
            <a:spAutoFit/>
          </a:bodyPr>
          <a:lstStyle/>
          <a:p>
            <a:pPr algn="l"/>
            <a:r>
              <a:rPr lang="nl-NL" dirty="0">
                <a:latin typeface="Helvetica" pitchFamily="2" charset="0"/>
              </a:rPr>
              <a:t>Kwaliteit van zorg</a:t>
            </a:r>
          </a:p>
        </p:txBody>
      </p:sp>
      <p:pic>
        <p:nvPicPr>
          <p:cNvPr id="23" name="Afbeelding 22">
            <a:extLst>
              <a:ext uri="{FF2B5EF4-FFF2-40B4-BE49-F238E27FC236}">
                <a16:creationId xmlns:a16="http://schemas.microsoft.com/office/drawing/2014/main" id="{1EBB46F3-ABCD-174B-AF47-20745B9F768B}"/>
              </a:ext>
            </a:extLst>
          </p:cNvPr>
          <p:cNvPicPr>
            <a:picLocks noChangeAspect="1"/>
          </p:cNvPicPr>
          <p:nvPr/>
        </p:nvPicPr>
        <p:blipFill rotWithShape="1">
          <a:blip r:embed="rId2">
            <a:extLst>
              <a:ext uri="{28A0092B-C50C-407E-A947-70E740481C1C}">
                <a14:useLocalDpi xmlns:a14="http://schemas.microsoft.com/office/drawing/2010/main" val="0"/>
              </a:ext>
            </a:extLst>
          </a:blip>
          <a:srcRect b="29784"/>
          <a:stretch/>
        </p:blipFill>
        <p:spPr>
          <a:xfrm>
            <a:off x="480121" y="3514605"/>
            <a:ext cx="316775" cy="325035"/>
          </a:xfrm>
          <a:prstGeom prst="rect">
            <a:avLst/>
          </a:prstGeom>
        </p:spPr>
      </p:pic>
      <p:sp>
        <p:nvSpPr>
          <p:cNvPr id="24" name="Rechthoek 23">
            <a:extLst>
              <a:ext uri="{FF2B5EF4-FFF2-40B4-BE49-F238E27FC236}">
                <a16:creationId xmlns:a16="http://schemas.microsoft.com/office/drawing/2014/main" id="{237F3A8F-6859-FF46-9E10-5808E845360B}"/>
              </a:ext>
            </a:extLst>
          </p:cNvPr>
          <p:cNvSpPr/>
          <p:nvPr/>
        </p:nvSpPr>
        <p:spPr>
          <a:xfrm>
            <a:off x="1019175" y="3488596"/>
            <a:ext cx="6391275" cy="369332"/>
          </a:xfrm>
          <a:prstGeom prst="rect">
            <a:avLst/>
          </a:prstGeom>
        </p:spPr>
        <p:txBody>
          <a:bodyPr wrap="square">
            <a:spAutoFit/>
          </a:bodyPr>
          <a:lstStyle/>
          <a:p>
            <a:pPr algn="l"/>
            <a:r>
              <a:rPr lang="nl-NL" dirty="0">
                <a:latin typeface="Helvetica" pitchFamily="2" charset="0"/>
              </a:rPr>
              <a:t>Kwaliteit van leven</a:t>
            </a:r>
          </a:p>
        </p:txBody>
      </p:sp>
      <p:pic>
        <p:nvPicPr>
          <p:cNvPr id="25" name="Picture 14" descr="Presentatie_voorkant_IKONE_Elisabeth.png">
            <a:extLst>
              <a:ext uri="{FF2B5EF4-FFF2-40B4-BE49-F238E27FC236}">
                <a16:creationId xmlns:a16="http://schemas.microsoft.com/office/drawing/2014/main" id="{DD8D0AE3-5098-A146-A7FD-7D2A0E3106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454"/>
          <a:stretch/>
        </p:blipFill>
        <p:spPr>
          <a:xfrm>
            <a:off x="-2520" y="4704951"/>
            <a:ext cx="9144000" cy="438549"/>
          </a:xfrm>
          <a:prstGeom prst="rect">
            <a:avLst/>
          </a:prstGeom>
        </p:spPr>
      </p:pic>
    </p:spTree>
    <p:extLst>
      <p:ext uri="{BB962C8B-B14F-4D97-AF65-F5344CB8AC3E}">
        <p14:creationId xmlns:p14="http://schemas.microsoft.com/office/powerpoint/2010/main" val="21604231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a:extLst>
              <a:ext uri="{FF2B5EF4-FFF2-40B4-BE49-F238E27FC236}">
                <a16:creationId xmlns:a16="http://schemas.microsoft.com/office/drawing/2014/main" id="{AC8D99F4-5F2A-40F3-BCD0-9BF249FCB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19" y="54740"/>
            <a:ext cx="4529375" cy="45293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Afbeelding 6">
            <a:extLst>
              <a:ext uri="{FF2B5EF4-FFF2-40B4-BE49-F238E27FC236}">
                <a16:creationId xmlns:a16="http://schemas.microsoft.com/office/drawing/2014/main" id="{92E8D616-881A-4F77-932A-10DC867DC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139" y="713433"/>
            <a:ext cx="541100" cy="533314"/>
          </a:xfrm>
          <a:prstGeom prst="rect">
            <a:avLst/>
          </a:prstGeom>
        </p:spPr>
      </p:pic>
      <p:pic>
        <p:nvPicPr>
          <p:cNvPr id="10" name="Picture 8" descr="Afbeeldingsresultaat voor huisarts">
            <a:extLst>
              <a:ext uri="{FF2B5EF4-FFF2-40B4-BE49-F238E27FC236}">
                <a16:creationId xmlns:a16="http://schemas.microsoft.com/office/drawing/2014/main" id="{937362D0-A046-40D2-9F16-D4A4D6459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177" y="583099"/>
            <a:ext cx="398890" cy="39699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Afbeeldingsresultaat voor samsung health">
            <a:extLst>
              <a:ext uri="{FF2B5EF4-FFF2-40B4-BE49-F238E27FC236}">
                <a16:creationId xmlns:a16="http://schemas.microsoft.com/office/drawing/2014/main" id="{F3491809-EBC8-472C-96F2-E9718867A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898" y="652036"/>
            <a:ext cx="541100" cy="5411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Afbeeldingsresultaat voor trombosedienst">
            <a:extLst>
              <a:ext uri="{FF2B5EF4-FFF2-40B4-BE49-F238E27FC236}">
                <a16:creationId xmlns:a16="http://schemas.microsoft.com/office/drawing/2014/main" id="{F62F0A03-6F95-4EBF-9FB4-362E0E8090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362" y="3866608"/>
            <a:ext cx="693196" cy="45117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Afbeelding 12">
            <a:extLst>
              <a:ext uri="{FF2B5EF4-FFF2-40B4-BE49-F238E27FC236}">
                <a16:creationId xmlns:a16="http://schemas.microsoft.com/office/drawing/2014/main" id="{C9D02A2B-BDC8-4CA4-B2DA-E891779C3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5515" y="1283819"/>
            <a:ext cx="952845" cy="297764"/>
          </a:xfrm>
          <a:prstGeom prst="rect">
            <a:avLst/>
          </a:prstGeom>
        </p:spPr>
      </p:pic>
      <p:pic>
        <p:nvPicPr>
          <p:cNvPr id="14" name="Picture 4" descr="Afbeeldingsresultaat voor logo fitbit">
            <a:extLst>
              <a:ext uri="{FF2B5EF4-FFF2-40B4-BE49-F238E27FC236}">
                <a16:creationId xmlns:a16="http://schemas.microsoft.com/office/drawing/2014/main" id="{6D5E93A8-88D5-42F3-A099-8ED8494FD2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827" y="657208"/>
            <a:ext cx="567302" cy="56730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Afbeeldingsresultaat voor erasmus logo mc">
            <a:extLst>
              <a:ext uri="{FF2B5EF4-FFF2-40B4-BE49-F238E27FC236}">
                <a16:creationId xmlns:a16="http://schemas.microsoft.com/office/drawing/2014/main" id="{34C55C36-FE36-46B6-B116-9EB56C71C5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447" y="3419644"/>
            <a:ext cx="1285980" cy="96448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Afbeelding 7">
            <a:extLst>
              <a:ext uri="{FF2B5EF4-FFF2-40B4-BE49-F238E27FC236}">
                <a16:creationId xmlns:a16="http://schemas.microsoft.com/office/drawing/2014/main" id="{45451F0C-210B-43F1-8F63-43C213983C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864" y="3228433"/>
            <a:ext cx="2028825" cy="342900"/>
          </a:xfrm>
          <a:prstGeom prst="rect">
            <a:avLst/>
          </a:prstGeom>
        </p:spPr>
      </p:pic>
      <p:pic>
        <p:nvPicPr>
          <p:cNvPr id="9" name="Afbeelding 8">
            <a:extLst>
              <a:ext uri="{FF2B5EF4-FFF2-40B4-BE49-F238E27FC236}">
                <a16:creationId xmlns:a16="http://schemas.microsoft.com/office/drawing/2014/main" id="{BB0438B9-1836-405E-AD1F-22105A5F5F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8139" y="3893017"/>
            <a:ext cx="453727" cy="424766"/>
          </a:xfrm>
          <a:prstGeom prst="rect">
            <a:avLst/>
          </a:prstGeom>
        </p:spPr>
      </p:pic>
      <p:pic>
        <p:nvPicPr>
          <p:cNvPr id="15" name="Picture 14" descr="Presentatie_voorkant_IKONE_Elisabeth.png"/>
          <p:cNvPicPr>
            <a:picLocks noChangeAspect="1"/>
          </p:cNvPicPr>
          <p:nvPr/>
        </p:nvPicPr>
        <p:blipFill rotWithShape="1">
          <a:blip r:embed="rId13" cstate="print">
            <a:extLst>
              <a:ext uri="{28A0092B-C50C-407E-A947-70E740481C1C}">
                <a14:useLocalDpi xmlns:a14="http://schemas.microsoft.com/office/drawing/2010/main" val="0"/>
              </a:ext>
            </a:extLst>
          </a:blip>
          <a:srcRect t="91454"/>
          <a:stretch/>
        </p:blipFill>
        <p:spPr>
          <a:xfrm>
            <a:off x="0" y="4699420"/>
            <a:ext cx="9144000" cy="438549"/>
          </a:xfrm>
          <a:prstGeom prst="rect">
            <a:avLst/>
          </a:prstGeom>
        </p:spPr>
      </p:pic>
      <p:pic>
        <p:nvPicPr>
          <p:cNvPr id="16" name="Afbeelding 15">
            <a:extLst>
              <a:ext uri="{FF2B5EF4-FFF2-40B4-BE49-F238E27FC236}">
                <a16:creationId xmlns:a16="http://schemas.microsoft.com/office/drawing/2014/main" id="{3BB35642-0EE4-614C-9074-F24897DEFD4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3011" y="3837295"/>
            <a:ext cx="518865" cy="758231"/>
          </a:xfrm>
          <a:prstGeom prst="rect">
            <a:avLst/>
          </a:prstGeom>
        </p:spPr>
      </p:pic>
    </p:spTree>
    <p:extLst>
      <p:ext uri="{BB962C8B-B14F-4D97-AF65-F5344CB8AC3E}">
        <p14:creationId xmlns:p14="http://schemas.microsoft.com/office/powerpoint/2010/main" val="126193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Onze rol"/>
          <p:cNvSpPr txBox="1"/>
          <p:nvPr/>
        </p:nvSpPr>
        <p:spPr>
          <a:xfrm>
            <a:off x="306101" y="3429902"/>
            <a:ext cx="1171265" cy="334707"/>
          </a:xfrm>
          <a:prstGeom prst="rect">
            <a:avLst/>
          </a:prstGeom>
          <a:ln w="25400">
            <a:miter lim="400000"/>
          </a:ln>
          <a:extLst>
            <a:ext uri="{C572A759-6A51-4108-AA02-DFA0A04FC94B}">
              <ma14:wrappingTextBoxFlag xmlns:ma14="http://schemas.microsoft.com/office/mac/drawingml/2011/main" xmlns="" val="1"/>
            </a:ext>
          </a:extLst>
        </p:spPr>
        <p:txBody>
          <a:bodyPr lIns="45720" tIns="45720" rIns="45720" bIns="45720">
            <a:spAutoFit/>
          </a:bodyPr>
          <a:lstStyle>
            <a:lvl1pPr algn="ctr">
              <a:defRPr sz="4200" b="1">
                <a:solidFill>
                  <a:srgbClr val="632523"/>
                </a:solidFill>
                <a:latin typeface="+mj-lt"/>
                <a:ea typeface="+mj-ea"/>
                <a:cs typeface="+mj-cs"/>
                <a:sym typeface="Helvetica"/>
              </a:defRPr>
            </a:lvl1pPr>
          </a:lstStyle>
          <a:p>
            <a:pPr algn="l">
              <a:defRPr sz="4800">
                <a:solidFill>
                  <a:srgbClr val="000000"/>
                </a:solidFill>
              </a:defRPr>
            </a:pPr>
            <a:r>
              <a:rPr lang="nl-NL" sz="1575" dirty="0">
                <a:solidFill>
                  <a:srgbClr val="1E2735"/>
                </a:solidFill>
              </a:rPr>
              <a:t>ONZE ROL</a:t>
            </a:r>
          </a:p>
        </p:txBody>
      </p:sp>
      <p:sp>
        <p:nvSpPr>
          <p:cNvPr id="317" name="Rechthoek"/>
          <p:cNvSpPr/>
          <p:nvPr/>
        </p:nvSpPr>
        <p:spPr>
          <a:xfrm>
            <a:off x="1817558" y="1119637"/>
            <a:ext cx="2178002" cy="3101813"/>
          </a:xfrm>
          <a:prstGeom prst="rect">
            <a:avLst/>
          </a:prstGeom>
          <a:solidFill>
            <a:srgbClr val="959EAD"/>
          </a:solidFill>
          <a:ln w="12700">
            <a:noFill/>
            <a:bevel/>
          </a:ln>
        </p:spPr>
        <p:txBody>
          <a:bodyPr lIns="45720" tIns="45720" rIns="45720" bIns="45720" anchor="ctr"/>
          <a:lstStyle/>
          <a:p>
            <a:pPr algn="ctr">
              <a:defRPr sz="3600">
                <a:solidFill>
                  <a:srgbClr val="00B050"/>
                </a:solidFill>
              </a:defRPr>
            </a:pPr>
            <a:endParaRPr sz="1350"/>
          </a:p>
        </p:txBody>
      </p:sp>
      <p:sp>
        <p:nvSpPr>
          <p:cNvPr id="318" name="Kwaliteit van zorg verbeteren"/>
          <p:cNvSpPr txBox="1"/>
          <p:nvPr/>
        </p:nvSpPr>
        <p:spPr>
          <a:xfrm>
            <a:off x="1870368" y="3341489"/>
            <a:ext cx="2016090" cy="483594"/>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lnSpc>
                <a:spcPct val="130000"/>
              </a:lnSpc>
              <a:defRPr sz="3400" b="1">
                <a:solidFill>
                  <a:srgbClr val="FFFFFF"/>
                </a:solidFill>
                <a:latin typeface="+mj-lt"/>
                <a:ea typeface="+mj-ea"/>
                <a:cs typeface="+mj-cs"/>
                <a:sym typeface="Helvetica"/>
              </a:defRPr>
            </a:lvl1pPr>
          </a:lstStyle>
          <a:p>
            <a:pPr>
              <a:defRPr sz="4800">
                <a:solidFill>
                  <a:srgbClr val="000000"/>
                </a:solidFill>
              </a:defRPr>
            </a:pPr>
            <a:r>
              <a:rPr lang="nl-NL" sz="1275" dirty="0"/>
              <a:t>KWALITEIT VAN ZORG VERBETEREN ..</a:t>
            </a:r>
          </a:p>
        </p:txBody>
      </p:sp>
      <p:sp>
        <p:nvSpPr>
          <p:cNvPr id="319" name="Middelen"/>
          <p:cNvSpPr txBox="1"/>
          <p:nvPr/>
        </p:nvSpPr>
        <p:spPr>
          <a:xfrm>
            <a:off x="306101" y="4386127"/>
            <a:ext cx="1331225" cy="334707"/>
          </a:xfrm>
          <a:prstGeom prst="rect">
            <a:avLst/>
          </a:prstGeom>
          <a:ln w="25400">
            <a:miter lim="400000"/>
          </a:ln>
          <a:extLst>
            <a:ext uri="{C572A759-6A51-4108-AA02-DFA0A04FC94B}">
              <ma14:wrappingTextBoxFlag xmlns:ma14="http://schemas.microsoft.com/office/mac/drawingml/2011/main" xmlns="" val="1"/>
            </a:ext>
          </a:extLst>
        </p:spPr>
        <p:txBody>
          <a:bodyPr lIns="45720" tIns="45720" rIns="45720" bIns="45720">
            <a:spAutoFit/>
          </a:bodyPr>
          <a:lstStyle>
            <a:lvl1pPr algn="ctr">
              <a:defRPr sz="4200" b="1">
                <a:solidFill>
                  <a:srgbClr val="632523"/>
                </a:solidFill>
                <a:latin typeface="+mj-lt"/>
                <a:ea typeface="+mj-ea"/>
                <a:cs typeface="+mj-cs"/>
                <a:sym typeface="Helvetica"/>
              </a:defRPr>
            </a:lvl1pPr>
          </a:lstStyle>
          <a:p>
            <a:pPr algn="l">
              <a:defRPr sz="4800">
                <a:solidFill>
                  <a:srgbClr val="000000"/>
                </a:solidFill>
              </a:defRPr>
            </a:pPr>
            <a:r>
              <a:rPr lang="nl-NL" sz="1575" dirty="0">
                <a:solidFill>
                  <a:srgbClr val="1E2735"/>
                </a:solidFill>
              </a:rPr>
              <a:t>MIDDELEN</a:t>
            </a:r>
          </a:p>
        </p:txBody>
      </p:sp>
      <p:sp>
        <p:nvSpPr>
          <p:cNvPr id="323" name="Rechthoek"/>
          <p:cNvSpPr/>
          <p:nvPr/>
        </p:nvSpPr>
        <p:spPr>
          <a:xfrm>
            <a:off x="4180497" y="1119637"/>
            <a:ext cx="2178002" cy="3101813"/>
          </a:xfrm>
          <a:prstGeom prst="rect">
            <a:avLst/>
          </a:prstGeom>
          <a:solidFill>
            <a:srgbClr val="E4AEAD"/>
          </a:solidFill>
          <a:ln w="12700">
            <a:noFill/>
            <a:bevel/>
          </a:ln>
        </p:spPr>
        <p:txBody>
          <a:bodyPr lIns="45720" tIns="45720" rIns="45720" bIns="45720" anchor="ctr"/>
          <a:lstStyle/>
          <a:p>
            <a:pPr algn="ctr">
              <a:defRPr sz="3600">
                <a:solidFill>
                  <a:srgbClr val="00B050"/>
                </a:solidFill>
              </a:defRPr>
            </a:pPr>
            <a:endParaRPr sz="1350"/>
          </a:p>
        </p:txBody>
      </p:sp>
      <p:sp>
        <p:nvSpPr>
          <p:cNvPr id="324" name="…vanuit een duurzame visie op kwaliteit van leven"/>
          <p:cNvSpPr txBox="1"/>
          <p:nvPr/>
        </p:nvSpPr>
        <p:spPr>
          <a:xfrm>
            <a:off x="4328540" y="3057212"/>
            <a:ext cx="1863869" cy="105214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lnSpc>
                <a:spcPct val="130000"/>
              </a:lnSpc>
              <a:defRPr sz="3400" b="1">
                <a:solidFill>
                  <a:srgbClr val="632523"/>
                </a:solidFill>
                <a:latin typeface="+mj-lt"/>
                <a:ea typeface="+mj-ea"/>
                <a:cs typeface="+mj-cs"/>
                <a:sym typeface="Helvetica"/>
              </a:defRPr>
            </a:lvl1pPr>
          </a:lstStyle>
          <a:p>
            <a:pPr>
              <a:defRPr sz="4800">
                <a:solidFill>
                  <a:srgbClr val="000000"/>
                </a:solidFill>
              </a:defRPr>
            </a:pPr>
            <a:r>
              <a:rPr lang="nl-NL" sz="1350" dirty="0">
                <a:solidFill>
                  <a:schemeClr val="bg1"/>
                </a:solidFill>
              </a:rPr>
              <a:t>.. VANUIT EEN DUURZAME VISIE OP KWALITEIT </a:t>
            </a:r>
          </a:p>
          <a:p>
            <a:pPr>
              <a:defRPr sz="4800">
                <a:solidFill>
                  <a:srgbClr val="000000"/>
                </a:solidFill>
              </a:defRPr>
            </a:pPr>
            <a:r>
              <a:rPr lang="nl-NL" sz="1350" dirty="0">
                <a:solidFill>
                  <a:schemeClr val="bg1"/>
                </a:solidFill>
              </a:rPr>
              <a:t>VAN LEVEN ..</a:t>
            </a:r>
          </a:p>
        </p:txBody>
      </p:sp>
      <p:sp>
        <p:nvSpPr>
          <p:cNvPr id="325" name="Rechthoek"/>
          <p:cNvSpPr/>
          <p:nvPr/>
        </p:nvSpPr>
        <p:spPr>
          <a:xfrm>
            <a:off x="6527558" y="1119637"/>
            <a:ext cx="2178002" cy="3101813"/>
          </a:xfrm>
          <a:prstGeom prst="rect">
            <a:avLst/>
          </a:prstGeom>
          <a:solidFill>
            <a:srgbClr val="8BCDBC"/>
          </a:solidFill>
          <a:ln w="12700">
            <a:noFill/>
            <a:bevel/>
          </a:ln>
        </p:spPr>
        <p:txBody>
          <a:bodyPr lIns="45720" tIns="45720" rIns="45720" bIns="45720" anchor="ctr"/>
          <a:lstStyle/>
          <a:p>
            <a:pPr algn="ctr">
              <a:defRPr sz="3600">
                <a:solidFill>
                  <a:srgbClr val="00B050"/>
                </a:solidFill>
              </a:defRPr>
            </a:pPr>
            <a:endParaRPr sz="1350"/>
          </a:p>
        </p:txBody>
      </p:sp>
      <p:sp>
        <p:nvSpPr>
          <p:cNvPr id="326" name="… door het zinvol benutten van de ervaringsdeskundigheid van mensen"/>
          <p:cNvSpPr txBox="1"/>
          <p:nvPr/>
        </p:nvSpPr>
        <p:spPr>
          <a:xfrm>
            <a:off x="6602761" y="3086419"/>
            <a:ext cx="2027596" cy="993734"/>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lnSpc>
                <a:spcPct val="130000"/>
              </a:lnSpc>
              <a:defRPr sz="3400" b="1">
                <a:solidFill>
                  <a:srgbClr val="632523"/>
                </a:solidFill>
                <a:latin typeface="+mj-lt"/>
                <a:ea typeface="+mj-ea"/>
                <a:cs typeface="+mj-cs"/>
                <a:sym typeface="Helvetica"/>
              </a:defRPr>
            </a:lvl1pPr>
          </a:lstStyle>
          <a:p>
            <a:pPr>
              <a:defRPr sz="4800">
                <a:solidFill>
                  <a:srgbClr val="000000"/>
                </a:solidFill>
              </a:defRPr>
            </a:pPr>
            <a:r>
              <a:rPr lang="nl-NL" sz="1275" dirty="0">
                <a:solidFill>
                  <a:schemeClr val="bg1"/>
                </a:solidFill>
              </a:rPr>
              <a:t>… DOOR HET ZINVOL BENUTTEN VAN DE ERVARINGSDESKUNDIGHEID VAN MENSEN</a:t>
            </a:r>
          </a:p>
        </p:txBody>
      </p:sp>
      <p:grpSp>
        <p:nvGrpSpPr>
          <p:cNvPr id="337" name="Groepeer"/>
          <p:cNvGrpSpPr/>
          <p:nvPr/>
        </p:nvGrpSpPr>
        <p:grpSpPr>
          <a:xfrm>
            <a:off x="326635" y="2345131"/>
            <a:ext cx="8443592" cy="533431"/>
            <a:chOff x="28516" y="717589"/>
            <a:chExt cx="22516242" cy="1422483"/>
          </a:xfrm>
        </p:grpSpPr>
        <p:sp>
          <p:nvSpPr>
            <p:cNvPr id="328" name="PIJLERS"/>
            <p:cNvSpPr txBox="1"/>
            <p:nvPr/>
          </p:nvSpPr>
          <p:spPr>
            <a:xfrm>
              <a:off x="28516" y="1054154"/>
              <a:ext cx="3863607" cy="7716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23278" tIns="23278" rIns="23278" bIns="23278" numCol="1" anchor="ctr">
              <a:spAutoFit/>
            </a:bodyPr>
            <a:lstStyle>
              <a:lvl1pPr algn="ctr" defTabSz="1241570">
                <a:defRPr sz="4200" b="1">
                  <a:solidFill>
                    <a:srgbClr val="FFFFFF"/>
                  </a:solidFill>
                  <a:latin typeface="+mj-lt"/>
                  <a:ea typeface="+mj-ea"/>
                  <a:cs typeface="+mj-cs"/>
                  <a:sym typeface="Helvetica"/>
                </a:defRPr>
              </a:lvl1pPr>
            </a:lstStyle>
            <a:p>
              <a:pPr>
                <a:defRPr sz="4800" b="0">
                  <a:solidFill>
                    <a:srgbClr val="000000"/>
                  </a:solidFill>
                </a:defRPr>
              </a:pPr>
              <a:r>
                <a:rPr sz="1575" dirty="0"/>
                <a:t>PIJLERS</a:t>
              </a:r>
            </a:p>
          </p:txBody>
        </p:sp>
        <p:sp>
          <p:nvSpPr>
            <p:cNvPr id="329" name="Rechthoek"/>
            <p:cNvSpPr/>
            <p:nvPr/>
          </p:nvSpPr>
          <p:spPr>
            <a:xfrm>
              <a:off x="3823463" y="717590"/>
              <a:ext cx="6169698" cy="1422479"/>
            </a:xfrm>
            <a:prstGeom prst="rect">
              <a:avLst/>
            </a:prstGeom>
            <a:solidFill>
              <a:srgbClr val="FFFFFF"/>
            </a:solidFill>
            <a:ln w="12700" cap="flat">
              <a:solidFill>
                <a:srgbClr val="B59F74"/>
              </a:solidFill>
              <a:prstDash val="solid"/>
              <a:bevel/>
            </a:ln>
            <a:effectLst/>
          </p:spPr>
          <p:txBody>
            <a:bodyPr wrap="square" lIns="45720" tIns="45720" rIns="45720" bIns="45720" numCol="1" anchor="ctr">
              <a:noAutofit/>
            </a:bodyPr>
            <a:lstStyle/>
            <a:p>
              <a:pPr algn="ctr">
                <a:defRPr sz="3600">
                  <a:solidFill>
                    <a:srgbClr val="632523"/>
                  </a:solidFill>
                </a:defRPr>
              </a:pPr>
              <a:endParaRPr sz="1350" dirty="0"/>
            </a:p>
          </p:txBody>
        </p:sp>
        <p:sp>
          <p:nvSpPr>
            <p:cNvPr id="330" name="KWALITEIT VAN ZORG"/>
            <p:cNvSpPr txBox="1"/>
            <p:nvPr/>
          </p:nvSpPr>
          <p:spPr>
            <a:xfrm>
              <a:off x="3889233" y="1161338"/>
              <a:ext cx="6038164" cy="67936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23278" tIns="23278" rIns="23278" bIns="23278" numCol="1" anchor="ctr">
              <a:spAutoFit/>
            </a:bodyPr>
            <a:lstStyle>
              <a:lvl1pPr algn="ctr" defTabSz="1241570">
                <a:defRPr sz="3600" b="1">
                  <a:solidFill>
                    <a:srgbClr val="632523"/>
                  </a:solidFill>
                  <a:latin typeface="+mj-lt"/>
                  <a:ea typeface="+mj-ea"/>
                  <a:cs typeface="+mj-cs"/>
                  <a:sym typeface="Helvetica"/>
                </a:defRPr>
              </a:lvl1pPr>
            </a:lstStyle>
            <a:p>
              <a:pPr>
                <a:defRPr sz="4800">
                  <a:solidFill>
                    <a:srgbClr val="000000"/>
                  </a:solidFill>
                </a:defRPr>
              </a:pPr>
              <a:r>
                <a:rPr sz="1350" dirty="0">
                  <a:solidFill>
                    <a:srgbClr val="1E2735"/>
                  </a:solidFill>
                </a:rPr>
                <a:t>KWALITEIT VAN ZORG</a:t>
              </a:r>
            </a:p>
          </p:txBody>
        </p:sp>
        <p:grpSp>
          <p:nvGrpSpPr>
            <p:cNvPr id="333" name="Groepeer"/>
            <p:cNvGrpSpPr/>
            <p:nvPr/>
          </p:nvGrpSpPr>
          <p:grpSpPr>
            <a:xfrm>
              <a:off x="10100568" y="717589"/>
              <a:ext cx="6169704" cy="1422483"/>
              <a:chOff x="-1" y="-1"/>
              <a:chExt cx="6169703" cy="1422482"/>
            </a:xfrm>
          </p:grpSpPr>
          <p:sp>
            <p:nvSpPr>
              <p:cNvPr id="331" name="Rechthoek"/>
              <p:cNvSpPr/>
              <p:nvPr/>
            </p:nvSpPr>
            <p:spPr>
              <a:xfrm>
                <a:off x="-1" y="-1"/>
                <a:ext cx="6169703" cy="1422482"/>
              </a:xfrm>
              <a:prstGeom prst="rect">
                <a:avLst/>
              </a:prstGeom>
              <a:solidFill>
                <a:srgbClr val="FFFFFF"/>
              </a:solidFill>
              <a:ln w="12700" cap="flat">
                <a:solidFill>
                  <a:srgbClr val="B59F74"/>
                </a:solidFill>
                <a:prstDash val="solid"/>
                <a:bevel/>
              </a:ln>
              <a:effectLst/>
            </p:spPr>
            <p:txBody>
              <a:bodyPr wrap="square" lIns="45720" tIns="45720" rIns="45720" bIns="45720" numCol="1" anchor="ctr">
                <a:noAutofit/>
              </a:bodyPr>
              <a:lstStyle/>
              <a:p>
                <a:pPr algn="ctr">
                  <a:defRPr sz="3600">
                    <a:solidFill>
                      <a:srgbClr val="632523"/>
                    </a:solidFill>
                  </a:defRPr>
                </a:pPr>
                <a:endParaRPr sz="1350"/>
              </a:p>
            </p:txBody>
          </p:sp>
          <p:sp>
            <p:nvSpPr>
              <p:cNvPr id="332" name="DUURZAAMHEID"/>
              <p:cNvSpPr txBox="1"/>
              <p:nvPr/>
            </p:nvSpPr>
            <p:spPr>
              <a:xfrm>
                <a:off x="64455" y="443748"/>
                <a:ext cx="6038170" cy="67936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23278" tIns="23278" rIns="23278" bIns="23278" numCol="1" anchor="ctr">
                <a:spAutoFit/>
              </a:bodyPr>
              <a:lstStyle>
                <a:lvl1pPr algn="ctr" defTabSz="1241570">
                  <a:defRPr sz="3600" b="1">
                    <a:solidFill>
                      <a:srgbClr val="632523"/>
                    </a:solidFill>
                    <a:latin typeface="+mj-lt"/>
                    <a:ea typeface="+mj-ea"/>
                    <a:cs typeface="+mj-cs"/>
                    <a:sym typeface="Helvetica"/>
                  </a:defRPr>
                </a:lvl1pPr>
              </a:lstStyle>
              <a:p>
                <a:pPr>
                  <a:defRPr sz="4800">
                    <a:solidFill>
                      <a:srgbClr val="000000"/>
                    </a:solidFill>
                  </a:defRPr>
                </a:pPr>
                <a:r>
                  <a:rPr sz="1350" dirty="0">
                    <a:solidFill>
                      <a:srgbClr val="1E2735"/>
                    </a:solidFill>
                  </a:rPr>
                  <a:t>DUURZAAMHEID</a:t>
                </a:r>
              </a:p>
            </p:txBody>
          </p:sp>
        </p:grpSp>
        <p:grpSp>
          <p:nvGrpSpPr>
            <p:cNvPr id="336" name="Groepeer"/>
            <p:cNvGrpSpPr/>
            <p:nvPr/>
          </p:nvGrpSpPr>
          <p:grpSpPr>
            <a:xfrm>
              <a:off x="16375053" y="717589"/>
              <a:ext cx="6169705" cy="1422483"/>
              <a:chOff x="-1" y="-1"/>
              <a:chExt cx="6169703" cy="1422482"/>
            </a:xfrm>
          </p:grpSpPr>
          <p:sp>
            <p:nvSpPr>
              <p:cNvPr id="334" name="Rechthoek"/>
              <p:cNvSpPr/>
              <p:nvPr/>
            </p:nvSpPr>
            <p:spPr>
              <a:xfrm>
                <a:off x="-1" y="-1"/>
                <a:ext cx="6169703" cy="1422482"/>
              </a:xfrm>
              <a:prstGeom prst="rect">
                <a:avLst/>
              </a:prstGeom>
              <a:solidFill>
                <a:srgbClr val="FFFFFF"/>
              </a:solidFill>
              <a:ln w="12700" cap="flat">
                <a:solidFill>
                  <a:srgbClr val="B59F74"/>
                </a:solidFill>
                <a:prstDash val="solid"/>
                <a:bevel/>
              </a:ln>
              <a:effectLst/>
            </p:spPr>
            <p:txBody>
              <a:bodyPr wrap="square" lIns="45720" tIns="45720" rIns="45720" bIns="45720" numCol="1" anchor="ctr">
                <a:noAutofit/>
              </a:bodyPr>
              <a:lstStyle/>
              <a:p>
                <a:pPr algn="ctr">
                  <a:defRPr sz="3600">
                    <a:solidFill>
                      <a:srgbClr val="632523"/>
                    </a:solidFill>
                  </a:defRPr>
                </a:pPr>
                <a:endParaRPr sz="1350"/>
              </a:p>
            </p:txBody>
          </p:sp>
          <p:sp>
            <p:nvSpPr>
              <p:cNvPr id="335" name="ERVARING"/>
              <p:cNvSpPr txBox="1"/>
              <p:nvPr/>
            </p:nvSpPr>
            <p:spPr>
              <a:xfrm>
                <a:off x="65767" y="468743"/>
                <a:ext cx="6038170" cy="67936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23278" tIns="23278" rIns="23278" bIns="23278" numCol="1" anchor="ctr">
                <a:spAutoFit/>
              </a:bodyPr>
              <a:lstStyle>
                <a:lvl1pPr algn="ctr" defTabSz="1241570">
                  <a:defRPr sz="3600" b="1">
                    <a:solidFill>
                      <a:srgbClr val="632523"/>
                    </a:solidFill>
                    <a:latin typeface="+mj-lt"/>
                    <a:ea typeface="+mj-ea"/>
                    <a:cs typeface="+mj-cs"/>
                    <a:sym typeface="Helvetica"/>
                  </a:defRPr>
                </a:lvl1pPr>
              </a:lstStyle>
              <a:p>
                <a:r>
                  <a:rPr sz="1350" dirty="0">
                    <a:solidFill>
                      <a:srgbClr val="1E2735"/>
                    </a:solidFill>
                  </a:rPr>
                  <a:t>ERVARING</a:t>
                </a:r>
              </a:p>
            </p:txBody>
          </p:sp>
        </p:grpSp>
      </p:grpSp>
      <p:grpSp>
        <p:nvGrpSpPr>
          <p:cNvPr id="342" name="Groepeer"/>
          <p:cNvGrpSpPr/>
          <p:nvPr/>
        </p:nvGrpSpPr>
        <p:grpSpPr>
          <a:xfrm>
            <a:off x="329728" y="1497783"/>
            <a:ext cx="8593820" cy="533430"/>
            <a:chOff x="-3" y="728764"/>
            <a:chExt cx="22916851" cy="1422478"/>
          </a:xfrm>
        </p:grpSpPr>
        <p:sp>
          <p:nvSpPr>
            <p:cNvPr id="339" name="DOEL"/>
            <p:cNvSpPr txBox="1"/>
            <p:nvPr/>
          </p:nvSpPr>
          <p:spPr>
            <a:xfrm>
              <a:off x="-3" y="1054158"/>
              <a:ext cx="3863610" cy="77169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23278" tIns="23278" rIns="23278" bIns="23278" numCol="1" anchor="ctr">
              <a:spAutoFit/>
            </a:bodyPr>
            <a:lstStyle>
              <a:lvl1pPr algn="ctr" defTabSz="1241570">
                <a:defRPr sz="4200" b="1">
                  <a:solidFill>
                    <a:srgbClr val="FFFFFF"/>
                  </a:solidFill>
                  <a:latin typeface="+mj-lt"/>
                  <a:ea typeface="+mj-ea"/>
                  <a:cs typeface="+mj-cs"/>
                  <a:sym typeface="Helvetica"/>
                </a:defRPr>
              </a:lvl1pPr>
            </a:lstStyle>
            <a:p>
              <a:pPr>
                <a:defRPr sz="4800" b="0">
                  <a:solidFill>
                    <a:srgbClr val="000000"/>
                  </a:solidFill>
                </a:defRPr>
              </a:pPr>
              <a:r>
                <a:rPr sz="1575"/>
                <a:t>DOEL</a:t>
              </a:r>
            </a:p>
          </p:txBody>
        </p:sp>
        <p:sp>
          <p:nvSpPr>
            <p:cNvPr id="340" name="Rechthoek"/>
            <p:cNvSpPr/>
            <p:nvPr/>
          </p:nvSpPr>
          <p:spPr>
            <a:xfrm>
              <a:off x="3786696" y="728764"/>
              <a:ext cx="18721296" cy="1422478"/>
            </a:xfrm>
            <a:prstGeom prst="rect">
              <a:avLst/>
            </a:prstGeom>
            <a:solidFill>
              <a:srgbClr val="B59F74"/>
            </a:solidFill>
            <a:ln w="12700" cap="flat">
              <a:solidFill>
                <a:schemeClr val="bg1"/>
              </a:solidFill>
              <a:prstDash val="solid"/>
              <a:bevel/>
            </a:ln>
            <a:effectLst/>
          </p:spPr>
          <p:txBody>
            <a:bodyPr wrap="square" lIns="45720" tIns="45720" rIns="45720" bIns="45720" numCol="1" anchor="ctr">
              <a:noAutofit/>
            </a:bodyPr>
            <a:lstStyle/>
            <a:p>
              <a:pPr algn="ctr">
                <a:defRPr sz="3600">
                  <a:solidFill>
                    <a:srgbClr val="00B050"/>
                  </a:solidFill>
                </a:defRPr>
              </a:pPr>
              <a:endParaRPr sz="1350" dirty="0"/>
            </a:p>
          </p:txBody>
        </p:sp>
        <p:sp>
          <p:nvSpPr>
            <p:cNvPr id="341" name="“Nieuw venster op zorg”"/>
            <p:cNvSpPr txBox="1"/>
            <p:nvPr/>
          </p:nvSpPr>
          <p:spPr>
            <a:xfrm>
              <a:off x="3835639" y="971094"/>
              <a:ext cx="19081209" cy="11410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23278" tIns="23278" rIns="23278" bIns="23278" numCol="1" anchor="ctr">
              <a:spAutoFit/>
            </a:bodyPr>
            <a:lstStyle>
              <a:lvl1pPr algn="ctr" defTabSz="1241570">
                <a:defRPr sz="4200" b="1">
                  <a:solidFill>
                    <a:srgbClr val="632523"/>
                  </a:solidFill>
                  <a:latin typeface="+mj-lt"/>
                  <a:ea typeface="+mj-ea"/>
                  <a:cs typeface="+mj-cs"/>
                  <a:sym typeface="Helvetica"/>
                </a:defRPr>
              </a:lvl1pPr>
            </a:lstStyle>
            <a:p>
              <a:pPr>
                <a:defRPr sz="4800">
                  <a:solidFill>
                    <a:srgbClr val="000000"/>
                  </a:solidFill>
                </a:defRPr>
              </a:pPr>
              <a:r>
                <a:rPr lang="nl-NL" sz="2475" dirty="0">
                  <a:solidFill>
                    <a:schemeClr val="bg1"/>
                  </a:solidFill>
                </a:rPr>
                <a:t>“NIEUW VENSTER OP ZORG”</a:t>
              </a:r>
              <a:endParaRPr sz="2475" dirty="0">
                <a:solidFill>
                  <a:schemeClr val="bg1"/>
                </a:solidFill>
              </a:endParaRPr>
            </a:p>
          </p:txBody>
        </p:sp>
      </p:grpSp>
      <p:grpSp>
        <p:nvGrpSpPr>
          <p:cNvPr id="345" name="Groepeer"/>
          <p:cNvGrpSpPr/>
          <p:nvPr/>
        </p:nvGrpSpPr>
        <p:grpSpPr>
          <a:xfrm>
            <a:off x="1801363" y="4364579"/>
            <a:ext cx="6904203" cy="356254"/>
            <a:chOff x="-4" y="-3"/>
            <a:chExt cx="18411205" cy="950009"/>
          </a:xfrm>
        </p:grpSpPr>
        <p:sp>
          <p:nvSpPr>
            <p:cNvPr id="343" name="Rechthoek"/>
            <p:cNvSpPr/>
            <p:nvPr/>
          </p:nvSpPr>
          <p:spPr>
            <a:xfrm>
              <a:off x="-4" y="-3"/>
              <a:ext cx="18411205" cy="950009"/>
            </a:xfrm>
            <a:prstGeom prst="rect">
              <a:avLst/>
            </a:prstGeom>
            <a:solidFill>
              <a:srgbClr val="1E2735"/>
            </a:solidFill>
            <a:ln w="12700" cap="flat">
              <a:noFill/>
              <a:miter lim="400000"/>
            </a:ln>
            <a:effectLst/>
          </p:spPr>
          <p:txBody>
            <a:bodyPr wrap="square" lIns="45720" tIns="45720" rIns="45720" bIns="45720" numCol="1" anchor="ctr">
              <a:noAutofit/>
            </a:bodyPr>
            <a:lstStyle/>
            <a:p>
              <a:pPr algn="ctr">
                <a:defRPr sz="3600">
                  <a:solidFill>
                    <a:srgbClr val="FFFFFF"/>
                  </a:solidFill>
                </a:defRPr>
              </a:pPr>
              <a:endParaRPr sz="1350" dirty="0"/>
            </a:p>
          </p:txBody>
        </p:sp>
        <p:sp>
          <p:nvSpPr>
            <p:cNvPr id="344" name="inspiratie – onderzoek – advies – ontwikkeling – co-creatie - realisatie"/>
            <p:cNvSpPr txBox="1"/>
            <p:nvPr/>
          </p:nvSpPr>
          <p:spPr>
            <a:xfrm>
              <a:off x="-4" y="228781"/>
              <a:ext cx="18411205" cy="49244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b="1">
                  <a:solidFill>
                    <a:srgbClr val="FFFFFF"/>
                  </a:solidFill>
                  <a:latin typeface="+mj-lt"/>
                  <a:ea typeface="+mj-ea"/>
                  <a:cs typeface="+mj-cs"/>
                  <a:sym typeface="Helvetica"/>
                </a:defRPr>
              </a:lvl1pPr>
            </a:lstStyle>
            <a:p>
              <a:pPr>
                <a:defRPr sz="4800">
                  <a:solidFill>
                    <a:srgbClr val="000000"/>
                  </a:solidFill>
                </a:defRPr>
              </a:pPr>
              <a:r>
                <a:rPr lang="nl-NL" sz="1200" dirty="0">
                  <a:solidFill>
                    <a:schemeClr val="bg1"/>
                  </a:solidFill>
                </a:rPr>
                <a:t>INSPIRATIE – ONDERZOEK – ADVIES – ONTWIKKELING – CO-CREATIE - REALISATIE</a:t>
              </a:r>
            </a:p>
          </p:txBody>
        </p:sp>
      </p:grpSp>
      <p:sp>
        <p:nvSpPr>
          <p:cNvPr id="37" name="Rechthoek">
            <a:extLst>
              <a:ext uri="{FF2B5EF4-FFF2-40B4-BE49-F238E27FC236}">
                <a16:creationId xmlns:a16="http://schemas.microsoft.com/office/drawing/2014/main" id="{DF831D3A-CE4E-EF41-9874-83265C4E2428}"/>
              </a:ext>
            </a:extLst>
          </p:cNvPr>
          <p:cNvSpPr/>
          <p:nvPr/>
        </p:nvSpPr>
        <p:spPr>
          <a:xfrm>
            <a:off x="0" y="-20538"/>
            <a:ext cx="9144000" cy="580533"/>
          </a:xfrm>
          <a:prstGeom prst="rect">
            <a:avLst/>
          </a:prstGeom>
          <a:solidFill>
            <a:srgbClr val="1C2736"/>
          </a:solidFill>
          <a:ln w="12700">
            <a:noFill/>
            <a:miter lim="400000"/>
          </a:ln>
          <a:effectLst/>
        </p:spPr>
        <p:txBody>
          <a:bodyPr lIns="45720" tIns="45720" rIns="45720" bIns="45720" anchor="ctr"/>
          <a:lstStyle/>
          <a:p>
            <a:pPr defTabSz="457206">
              <a:defRPr sz="4800">
                <a:latin typeface="Calibri"/>
                <a:ea typeface="Calibri"/>
                <a:cs typeface="Calibri"/>
                <a:sym typeface="Calibri"/>
              </a:defRPr>
            </a:pPr>
            <a:endParaRPr sz="4800" dirty="0"/>
          </a:p>
        </p:txBody>
      </p:sp>
      <p:sp>
        <p:nvSpPr>
          <p:cNvPr id="38" name="IKONE: EEN NIEUW VENSTER OP DE ZORG..">
            <a:extLst>
              <a:ext uri="{FF2B5EF4-FFF2-40B4-BE49-F238E27FC236}">
                <a16:creationId xmlns:a16="http://schemas.microsoft.com/office/drawing/2014/main" id="{753A5EEE-7346-F344-B671-3750298D8C94}"/>
              </a:ext>
            </a:extLst>
          </p:cNvPr>
          <p:cNvSpPr txBox="1">
            <a:spLocks/>
          </p:cNvSpPr>
          <p:nvPr/>
        </p:nvSpPr>
        <p:spPr>
          <a:xfrm>
            <a:off x="251520" y="-123668"/>
            <a:ext cx="8697654" cy="857252"/>
          </a:xfrm>
          <a:prstGeom prst="rect">
            <a:avLst/>
          </a:prstGeom>
        </p:spPr>
        <p:txBody>
          <a:bodyPr lIns="34290" tIns="17145" rIns="34290" bIns="17145" anchor="ctr">
            <a:normAutofit/>
          </a:bodyPr>
          <a:lstStyle>
            <a:lvl1pPr marL="0" marR="0" indent="0" algn="l" defTabSz="768093" latinLnBrk="0">
              <a:lnSpc>
                <a:spcPct val="100000"/>
              </a:lnSpc>
              <a:spcBef>
                <a:spcPts val="0"/>
              </a:spcBef>
              <a:spcAft>
                <a:spcPts val="0"/>
              </a:spcAft>
              <a:buClrTx/>
              <a:buSzTx/>
              <a:buFontTx/>
              <a:buNone/>
              <a:tabLst/>
              <a:defRPr sz="7919" b="1" i="0" u="none" strike="noStrike" cap="all" spc="0" baseline="0">
                <a:ln>
                  <a:noFill/>
                </a:ln>
                <a:solidFill>
                  <a:srgbClr val="FFFFFF"/>
                </a:solidFill>
                <a:uFillTx/>
                <a:latin typeface="Helvetica"/>
                <a:ea typeface="Helvetica"/>
                <a:cs typeface="Helvetica"/>
                <a:sym typeface="Helvetica"/>
              </a:defRPr>
            </a:lvl1pPr>
            <a:lvl2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2pPr>
            <a:lvl3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3pPr>
            <a:lvl4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4pPr>
            <a:lvl5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5pPr>
            <a:lvl6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6pPr>
            <a:lvl7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7pPr>
            <a:lvl8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8pPr>
            <a:lvl9pPr marL="0" marR="0" indent="0" algn="l" defTabSz="457200" latinLnBrk="0">
              <a:lnSpc>
                <a:spcPct val="100000"/>
              </a:lnSpc>
              <a:spcBef>
                <a:spcPts val="0"/>
              </a:spcBef>
              <a:spcAft>
                <a:spcPts val="0"/>
              </a:spcAft>
              <a:buClrTx/>
              <a:buSzTx/>
              <a:buFontTx/>
              <a:buNone/>
              <a:tabLst/>
              <a:defRPr sz="10600" b="1" i="0" u="none" strike="noStrike" cap="all" spc="0" baseline="0">
                <a:ln>
                  <a:noFill/>
                </a:ln>
                <a:solidFill>
                  <a:srgbClr val="000000"/>
                </a:solidFill>
                <a:uFillTx/>
                <a:latin typeface="Calibri"/>
                <a:ea typeface="Calibri"/>
                <a:cs typeface="Calibri"/>
                <a:sym typeface="Calibri"/>
              </a:defRPr>
            </a:lvl9pPr>
          </a:lstStyle>
          <a:p>
            <a:pPr algn="ctr" hangingPunct="1">
              <a:defRPr>
                <a:solidFill>
                  <a:srgbClr val="000000"/>
                </a:solidFill>
              </a:defRPr>
            </a:pPr>
            <a:r>
              <a:rPr lang="nl-NL" sz="2800" dirty="0">
                <a:solidFill>
                  <a:schemeClr val="bg1"/>
                </a:solidFill>
              </a:rPr>
              <a:t>IKONE: </a:t>
            </a:r>
            <a:r>
              <a:rPr lang="nl-NL" sz="2800" b="0" dirty="0">
                <a:solidFill>
                  <a:schemeClr val="bg1"/>
                </a:solidFill>
              </a:rPr>
              <a:t>een nieuw venster op zorg</a:t>
            </a:r>
          </a:p>
        </p:txBody>
      </p:sp>
      <p:sp>
        <p:nvSpPr>
          <p:cNvPr id="52" name="Pijl links 51">
            <a:extLst>
              <a:ext uri="{FF2B5EF4-FFF2-40B4-BE49-F238E27FC236}">
                <a16:creationId xmlns:a16="http://schemas.microsoft.com/office/drawing/2014/main" id="{D5C71C2C-914B-7340-BCB2-BF534485263D}"/>
              </a:ext>
            </a:extLst>
          </p:cNvPr>
          <p:cNvSpPr/>
          <p:nvPr/>
        </p:nvSpPr>
        <p:spPr>
          <a:xfrm>
            <a:off x="1463966" y="3400589"/>
            <a:ext cx="285774" cy="375043"/>
          </a:xfrm>
          <a:prstGeom prst="rightArrow">
            <a:avLst/>
          </a:prstGeom>
          <a:solidFill>
            <a:srgbClr val="1E2735"/>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defTabSz="457200" hangingPunct="0"/>
            <a:endParaRPr lang="nl-NL">
              <a:solidFill>
                <a:srgbClr val="000000"/>
              </a:solidFill>
              <a:latin typeface="Calibri"/>
              <a:ea typeface="Calibri"/>
              <a:cs typeface="Calibri"/>
              <a:sym typeface="Calibri"/>
            </a:endParaRPr>
          </a:p>
        </p:txBody>
      </p:sp>
      <p:sp>
        <p:nvSpPr>
          <p:cNvPr id="4" name="Ruit 3">
            <a:extLst>
              <a:ext uri="{FF2B5EF4-FFF2-40B4-BE49-F238E27FC236}">
                <a16:creationId xmlns:a16="http://schemas.microsoft.com/office/drawing/2014/main" id="{9D52E9E0-09D5-A14E-8766-6958E151262C}"/>
              </a:ext>
            </a:extLst>
          </p:cNvPr>
          <p:cNvSpPr/>
          <p:nvPr/>
        </p:nvSpPr>
        <p:spPr>
          <a:xfrm>
            <a:off x="289724" y="1397253"/>
            <a:ext cx="1606941" cy="733663"/>
          </a:xfrm>
          <a:prstGeom prst="diamond">
            <a:avLst/>
          </a:prstGeom>
          <a:solidFill>
            <a:srgbClr val="1E2735"/>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defTabSz="457200" hangingPunct="0"/>
            <a:endParaRPr lang="nl-NL">
              <a:solidFill>
                <a:srgbClr val="000000"/>
              </a:solidFill>
              <a:latin typeface="Calibri"/>
              <a:ea typeface="Calibri"/>
              <a:cs typeface="Calibri"/>
              <a:sym typeface="Calibri"/>
            </a:endParaRPr>
          </a:p>
        </p:txBody>
      </p:sp>
      <p:sp>
        <p:nvSpPr>
          <p:cNvPr id="53" name="Ruit 52">
            <a:extLst>
              <a:ext uri="{FF2B5EF4-FFF2-40B4-BE49-F238E27FC236}">
                <a16:creationId xmlns:a16="http://schemas.microsoft.com/office/drawing/2014/main" id="{DD387CFE-A2D2-5145-9AB4-CCDB717B17BD}"/>
              </a:ext>
            </a:extLst>
          </p:cNvPr>
          <p:cNvSpPr/>
          <p:nvPr/>
        </p:nvSpPr>
        <p:spPr>
          <a:xfrm>
            <a:off x="325217" y="2204915"/>
            <a:ext cx="1606941" cy="733663"/>
          </a:xfrm>
          <a:prstGeom prst="diamond">
            <a:avLst/>
          </a:prstGeom>
          <a:solidFill>
            <a:srgbClr val="1E2735"/>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defTabSz="457200" hangingPunct="0"/>
            <a:endParaRPr lang="nl-NL">
              <a:solidFill>
                <a:srgbClr val="000000"/>
              </a:solidFill>
              <a:latin typeface="Calibri"/>
              <a:ea typeface="Calibri"/>
              <a:cs typeface="Calibri"/>
              <a:sym typeface="Calibri"/>
            </a:endParaRPr>
          </a:p>
        </p:txBody>
      </p:sp>
      <p:sp>
        <p:nvSpPr>
          <p:cNvPr id="47" name="Onze rol">
            <a:extLst>
              <a:ext uri="{FF2B5EF4-FFF2-40B4-BE49-F238E27FC236}">
                <a16:creationId xmlns:a16="http://schemas.microsoft.com/office/drawing/2014/main" id="{144A25A7-4FB8-3349-A982-AE7AC8ED567D}"/>
              </a:ext>
            </a:extLst>
          </p:cNvPr>
          <p:cNvSpPr txBox="1"/>
          <p:nvPr/>
        </p:nvSpPr>
        <p:spPr>
          <a:xfrm>
            <a:off x="544656" y="2436716"/>
            <a:ext cx="1171265" cy="334707"/>
          </a:xfrm>
          <a:prstGeom prst="rect">
            <a:avLst/>
          </a:prstGeom>
          <a:ln w="25400">
            <a:miter lim="400000"/>
          </a:ln>
          <a:extLst>
            <a:ext uri="{C572A759-6A51-4108-AA02-DFA0A04FC94B}">
              <ma14:wrappingTextBoxFlag xmlns:ma14="http://schemas.microsoft.com/office/mac/drawingml/2011/main" xmlns="" val="1"/>
            </a:ext>
          </a:extLst>
        </p:spPr>
        <p:txBody>
          <a:bodyPr lIns="45720" tIns="45720" rIns="45720" bIns="45720">
            <a:spAutoFit/>
          </a:bodyPr>
          <a:lstStyle>
            <a:lvl1pPr algn="ctr">
              <a:defRPr sz="4200" b="1">
                <a:solidFill>
                  <a:srgbClr val="632523"/>
                </a:solidFill>
                <a:latin typeface="+mj-lt"/>
                <a:ea typeface="+mj-ea"/>
                <a:cs typeface="+mj-cs"/>
                <a:sym typeface="Helvetica"/>
              </a:defRPr>
            </a:lvl1pPr>
          </a:lstStyle>
          <a:p>
            <a:pPr>
              <a:defRPr sz="4800">
                <a:solidFill>
                  <a:srgbClr val="000000"/>
                </a:solidFill>
              </a:defRPr>
            </a:pPr>
            <a:r>
              <a:rPr lang="nl-NL" sz="1575" dirty="0">
                <a:solidFill>
                  <a:schemeClr val="bg1"/>
                </a:solidFill>
              </a:rPr>
              <a:t>PIJLERS</a:t>
            </a:r>
            <a:endParaRPr sz="1575" dirty="0">
              <a:solidFill>
                <a:schemeClr val="bg1"/>
              </a:solidFill>
            </a:endParaRPr>
          </a:p>
        </p:txBody>
      </p:sp>
      <p:sp>
        <p:nvSpPr>
          <p:cNvPr id="55" name="Onze rol">
            <a:extLst>
              <a:ext uri="{FF2B5EF4-FFF2-40B4-BE49-F238E27FC236}">
                <a16:creationId xmlns:a16="http://schemas.microsoft.com/office/drawing/2014/main" id="{2941E4C0-96C8-9F45-A0DD-F376FE7BCA5D}"/>
              </a:ext>
            </a:extLst>
          </p:cNvPr>
          <p:cNvSpPr txBox="1"/>
          <p:nvPr/>
        </p:nvSpPr>
        <p:spPr>
          <a:xfrm>
            <a:off x="548206" y="1593506"/>
            <a:ext cx="1171265" cy="334707"/>
          </a:xfrm>
          <a:prstGeom prst="rect">
            <a:avLst/>
          </a:prstGeom>
          <a:ln w="25400">
            <a:miter lim="400000"/>
          </a:ln>
          <a:extLst>
            <a:ext uri="{C572A759-6A51-4108-AA02-DFA0A04FC94B}">
              <ma14:wrappingTextBoxFlag xmlns:ma14="http://schemas.microsoft.com/office/mac/drawingml/2011/main" xmlns="" val="1"/>
            </a:ext>
          </a:extLst>
        </p:spPr>
        <p:txBody>
          <a:bodyPr lIns="45720" tIns="45720" rIns="45720" bIns="45720">
            <a:spAutoFit/>
          </a:bodyPr>
          <a:lstStyle>
            <a:lvl1pPr algn="ctr">
              <a:defRPr sz="4200" b="1">
                <a:solidFill>
                  <a:srgbClr val="632523"/>
                </a:solidFill>
                <a:latin typeface="+mj-lt"/>
                <a:ea typeface="+mj-ea"/>
                <a:cs typeface="+mj-cs"/>
                <a:sym typeface="Helvetica"/>
              </a:defRPr>
            </a:lvl1pPr>
          </a:lstStyle>
          <a:p>
            <a:pPr>
              <a:defRPr sz="4800">
                <a:solidFill>
                  <a:srgbClr val="000000"/>
                </a:solidFill>
              </a:defRPr>
            </a:pPr>
            <a:r>
              <a:rPr lang="nl-NL" sz="1575" dirty="0">
                <a:solidFill>
                  <a:schemeClr val="bg1"/>
                </a:solidFill>
              </a:rPr>
              <a:t>DOEL</a:t>
            </a:r>
            <a:endParaRPr sz="1575" dirty="0">
              <a:solidFill>
                <a:schemeClr val="bg1"/>
              </a:solidFill>
            </a:endParaRPr>
          </a:p>
        </p:txBody>
      </p:sp>
      <p:sp>
        <p:nvSpPr>
          <p:cNvPr id="35" name="Pijl links 34">
            <a:extLst>
              <a:ext uri="{FF2B5EF4-FFF2-40B4-BE49-F238E27FC236}">
                <a16:creationId xmlns:a16="http://schemas.microsoft.com/office/drawing/2014/main" id="{8CCABE85-38CD-E942-8290-AF089E532C92}"/>
              </a:ext>
            </a:extLst>
          </p:cNvPr>
          <p:cNvSpPr/>
          <p:nvPr/>
        </p:nvSpPr>
        <p:spPr>
          <a:xfrm>
            <a:off x="1474215" y="4365958"/>
            <a:ext cx="285774" cy="375043"/>
          </a:xfrm>
          <a:prstGeom prst="rightArrow">
            <a:avLst/>
          </a:prstGeom>
          <a:solidFill>
            <a:srgbClr val="1E2735"/>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defTabSz="457200" hangingPunct="0"/>
            <a:endParaRPr lang="nl-NL">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343140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3270</TotalTime>
  <Words>486</Words>
  <Application>Microsoft Office PowerPoint</Application>
  <PresentationFormat>Diavoorstelling (16:9)</PresentationFormat>
  <Paragraphs>61</Paragraphs>
  <Slides>9</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DejaVu Sans</vt:lpstr>
      <vt:lpstr>Helvetica</vt:lpstr>
      <vt:lpstr>StarSymbol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E.A. van Schaïk</dc:creator>
  <cp:lastModifiedBy>Akke Albada</cp:lastModifiedBy>
  <cp:revision>110</cp:revision>
  <dcterms:modified xsi:type="dcterms:W3CDTF">2018-11-12T11:17:05Z</dcterms:modified>
</cp:coreProperties>
</file>